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256" r:id="rId2"/>
    <p:sldId id="257" r:id="rId3"/>
    <p:sldId id="258" r:id="rId4"/>
    <p:sldId id="319" r:id="rId5"/>
    <p:sldId id="259" r:id="rId6"/>
    <p:sldId id="260" r:id="rId7"/>
    <p:sldId id="317" r:id="rId8"/>
    <p:sldId id="318" r:id="rId9"/>
    <p:sldId id="261" r:id="rId10"/>
    <p:sldId id="262" r:id="rId11"/>
    <p:sldId id="263" r:id="rId12"/>
    <p:sldId id="264" r:id="rId13"/>
    <p:sldId id="328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9" r:id="rId23"/>
    <p:sldId id="330" r:id="rId24"/>
    <p:sldId id="265" r:id="rId25"/>
    <p:sldId id="266" r:id="rId26"/>
    <p:sldId id="267" r:id="rId27"/>
    <p:sldId id="268" r:id="rId28"/>
    <p:sldId id="269" r:id="rId29"/>
    <p:sldId id="270" r:id="rId30"/>
    <p:sldId id="337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315" r:id="rId56"/>
    <p:sldId id="295" r:id="rId57"/>
    <p:sldId id="33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31" r:id="rId71"/>
    <p:sldId id="332" r:id="rId72"/>
    <p:sldId id="333" r:id="rId73"/>
    <p:sldId id="334" r:id="rId74"/>
    <p:sldId id="335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46" autoAdjust="0"/>
  </p:normalViewPr>
  <p:slideViewPr>
    <p:cSldViewPr snapToGrid="0">
      <p:cViewPr varScale="1">
        <p:scale>
          <a:sx n="67" d="100"/>
          <a:sy n="67" d="100"/>
        </p:scale>
        <p:origin x="6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63BB0-D261-49EF-A90E-427122B9FB0B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D7566-1B8F-43CF-8784-79BE217E4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65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这给予我们许多的便利，比如作为</a:t>
            </a:r>
            <a:r>
              <a:rPr lang="en-US" altLang="zh-CN" dirty="0"/>
              <a:t>kernel</a:t>
            </a:r>
            <a:r>
              <a:rPr lang="zh-CN" altLang="en-US" dirty="0"/>
              <a:t>功能之一的</a:t>
            </a:r>
            <a:r>
              <a:rPr lang="en-US" altLang="zh-CN" dirty="0"/>
              <a:t>loader</a:t>
            </a:r>
            <a:r>
              <a:rPr lang="zh-CN" altLang="en-US" dirty="0"/>
              <a:t>，就可以直接通过读取</a:t>
            </a:r>
            <a:r>
              <a:rPr lang="en-US" altLang="zh-CN" dirty="0"/>
              <a:t>ELF</a:t>
            </a:r>
            <a:r>
              <a:rPr lang="zh-CN" altLang="en-US" dirty="0"/>
              <a:t>文件中程序头表的信息，将测试用例的代码和数据写入内存的指定区域。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267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同时，若程序假装访问权限要求低的数据段，但是给出超越段界限的偏移量试图访问其它段时，由于界限检查的存在，也会遇到</a:t>
            </a:r>
            <a:r>
              <a:rPr lang="en-US" altLang="zh-CN" dirty="0"/>
              <a:t>segmentation fault</a:t>
            </a:r>
            <a:r>
              <a:rPr lang="zh-CN" altLang="en-US" dirty="0"/>
              <a:t>错误。通过这种方式，我们就可以控制用户程序对内存不同区域的访问，从而实现保护。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63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与之相对的，若我们给操作系统赋予高权限，那内存的所有段都是可以访问的，从而能够实现装载程序代码和数据的功能。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17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要实现这一套保护的机制，需要操作系统和计算机双方的配合。其中，各个段的段基址，界限和权限要求等信息，由操作系统初始化并保存在内存中一个特别的称为全局描述符表，简称</a:t>
            </a:r>
            <a:r>
              <a:rPr lang="en-US" altLang="zh-CN" dirty="0"/>
              <a:t>GDT</a:t>
            </a:r>
            <a:r>
              <a:rPr lang="zh-CN" altLang="en-US" dirty="0"/>
              <a:t>，的数据结构中。</a:t>
            </a:r>
            <a:r>
              <a:rPr lang="en-US" altLang="zh-CN" dirty="0"/>
              <a:t>GDT</a:t>
            </a:r>
            <a:r>
              <a:rPr lang="zh-CN" altLang="en-US" dirty="0"/>
              <a:t>中的每一行对应一个表项，称为段描述符。注意我们不模拟局部描述符表</a:t>
            </a:r>
            <a:r>
              <a:rPr lang="en-US" altLang="zh-CN" dirty="0"/>
              <a:t>LDT</a:t>
            </a:r>
            <a:r>
              <a:rPr lang="zh-CN" altLang="en-US" dirty="0"/>
              <a:t>，整个系统中只有一个全局描述符表存在。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中，有一个特别的寄存器，称为</a:t>
            </a:r>
            <a:r>
              <a:rPr lang="en-US" altLang="zh-CN" dirty="0"/>
              <a:t>GDTR</a:t>
            </a:r>
            <a:r>
              <a:rPr lang="zh-CN" altLang="en-US" dirty="0"/>
              <a:t>，该寄存器专门用于保存</a:t>
            </a:r>
            <a:r>
              <a:rPr lang="en-US" altLang="zh-CN" dirty="0"/>
              <a:t>GDT</a:t>
            </a:r>
            <a:r>
              <a:rPr lang="zh-CN" altLang="en-US" dirty="0"/>
              <a:t>的首地址和</a:t>
            </a:r>
            <a:r>
              <a:rPr lang="en-US" altLang="zh-CN" dirty="0"/>
              <a:t>GDT</a:t>
            </a:r>
            <a:r>
              <a:rPr lang="zh-CN" altLang="en-US" dirty="0"/>
              <a:t>的界限，其中所保存的</a:t>
            </a:r>
            <a:r>
              <a:rPr lang="en-US" altLang="zh-CN" dirty="0"/>
              <a:t>GDT</a:t>
            </a:r>
            <a:r>
              <a:rPr lang="zh-CN" altLang="en-US" dirty="0"/>
              <a:t>的首地址，是线性地址，这个概念我们马上会讲到。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650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但同时也带来了许多的风险，比如，以测试用例为代表的用户程序如果包含</a:t>
            </a:r>
            <a:r>
              <a:rPr lang="en-US" altLang="zh-CN" dirty="0"/>
              <a:t>bug</a:t>
            </a:r>
            <a:r>
              <a:rPr lang="zh-CN" altLang="en-US" dirty="0"/>
              <a:t>或者恶意代码，它是不是也可以和</a:t>
            </a:r>
            <a:r>
              <a:rPr lang="en-US" altLang="zh-CN" dirty="0"/>
              <a:t>kernel</a:t>
            </a:r>
            <a:r>
              <a:rPr lang="zh-CN" altLang="en-US" dirty="0"/>
              <a:t>一样，通过访问特定的内存地址，来修改自身甚至是操作系统的代码与数据，从而影响系统的安全运行？</a:t>
            </a:r>
            <a:endParaRPr lang="en-US" altLang="zh-CN" dirty="0"/>
          </a:p>
          <a:p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因此，我们得到启示：内存的有些部分，是不能由用户程序随意读写的。那么这个内存的有些部分如何定义？哪些是用户程序能够读写的，哪些是它不能读写的呢？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467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94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06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当程序中的指令想要访问内存时，需要提供三项信息，要访问内存的哪个段？访问的数据相对段基址的偏移量是多少？以及，程序自身的权限等级是多少？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38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根据这三项信息，计算机就能够确定段基址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595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检查越界情况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23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并</a:t>
            </a:r>
            <a:r>
              <a:rPr lang="zh-CN" altLang="en-US" dirty="0">
                <a:solidFill>
                  <a:srgbClr val="C00000"/>
                </a:solidFill>
              </a:rPr>
              <a:t>检查权限是否满足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523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如此一来，当具有较低权限的用户程序试图访问权限要求高的段，比如说代码段时，就会遇到权限不足，从而收到</a:t>
            </a:r>
            <a:r>
              <a:rPr lang="en-US" altLang="zh-CN" dirty="0"/>
              <a:t>segmentation fault</a:t>
            </a:r>
            <a:r>
              <a:rPr lang="zh-CN" altLang="en-US" dirty="0"/>
              <a:t>错误。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当访问权限满足要求的段，比如自身的数据段时，则能够正常访问。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10A1-417D-49A0-B53D-7BAB1C7A5D8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36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9D87-5639-4B01-A52A-B6E15288A9B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9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BD441-084D-4528-AB88-6D91124F674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64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D168-6267-414F-AE76-C05BA248B821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34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94"/>
                    </a14:imgEffect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365126"/>
            <a:ext cx="5105400" cy="63987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06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48378-B629-4A9A-932B-0C7FB8943FF0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1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B810-D0F6-46B8-9BAB-7DA14130DFA2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79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16FA-9CB4-4D13-A9E0-497DB0338D9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8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B7DA-5EEB-409F-B767-C5266B2A8CF0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83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7802-8D95-4A9A-B112-CDDB34753039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9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8F6B-54F7-4DDF-9C98-05451CE46B24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37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04DEB-0949-44FD-A290-5566EA16F3C4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48509"/>
            <a:ext cx="10515600" cy="482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0">
                <a:solidFill>
                  <a:schemeClr val="tx1"/>
                </a:solidFill>
              </a:defRPr>
            </a:lvl1pPr>
          </a:lstStyle>
          <a:p>
            <a:fld id="{F58E4A36-6E1E-4B69-A62C-0BB564B379A7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0">
                <a:solidFill>
                  <a:schemeClr val="tx1"/>
                </a:solidFill>
              </a:defRPr>
            </a:lvl1pPr>
          </a:lstStyle>
          <a:p>
            <a:fld id="{71258354-912D-4711-BE61-A200277BC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8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524000" y="2692400"/>
            <a:ext cx="9144000" cy="1203642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PA 3-2  </a:t>
            </a:r>
            <a:r>
              <a:rPr lang="zh-CN" altLang="en-US" sz="4800" dirty="0"/>
              <a:t>分段机制的模拟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524000" y="4298315"/>
            <a:ext cx="9144000" cy="1655762"/>
          </a:xfrm>
        </p:spPr>
        <p:txBody>
          <a:bodyPr/>
          <a:lstStyle/>
          <a:p>
            <a:pPr algn="r"/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日 </a:t>
            </a:r>
            <a:r>
              <a:rPr lang="en-US" altLang="zh-CN" dirty="0"/>
              <a:t>/ 12</a:t>
            </a:r>
            <a:r>
              <a:rPr lang="zh-CN" altLang="en-US" dirty="0"/>
              <a:t>月</a:t>
            </a:r>
            <a:r>
              <a:rPr lang="en-US" altLang="zh-CN" dirty="0"/>
              <a:t>4</a:t>
            </a:r>
            <a:r>
              <a:rPr lang="zh-CN" altLang="en-US" dirty="0"/>
              <a:t>日</a:t>
            </a:r>
            <a:endParaRPr lang="en-US" altLang="zh-CN" dirty="0"/>
          </a:p>
          <a:p>
            <a:pPr algn="r"/>
            <a:r>
              <a:rPr lang="zh-CN" altLang="en-US" dirty="0"/>
              <a:t>南京大学</a:t>
            </a:r>
            <a:r>
              <a:rPr lang="en-US" altLang="zh-CN" dirty="0"/>
              <a:t>《</a:t>
            </a:r>
            <a:r>
              <a:rPr lang="zh-CN" altLang="en-US" dirty="0"/>
              <a:t>计算机系统基础</a:t>
            </a:r>
            <a:r>
              <a:rPr lang="en-US" altLang="zh-CN" dirty="0"/>
              <a:t>》</a:t>
            </a:r>
            <a:r>
              <a:rPr lang="zh-CN" altLang="en-US" dirty="0"/>
              <a:t>课程组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524000" y="1359434"/>
            <a:ext cx="6858000" cy="1332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计算机系统基础</a:t>
            </a:r>
            <a:b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Programming Assignment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23-080E-4780-AE84-2DBDE4E875A2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306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分段机制的动机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8" y="1377643"/>
            <a:ext cx="2809790" cy="2809790"/>
          </a:xfrm>
          <a:prstGeom prst="rect">
            <a:avLst/>
          </a:prstGeom>
        </p:spPr>
      </p:pic>
      <p:pic>
        <p:nvPicPr>
          <p:cNvPr id="5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08" y="1886031"/>
            <a:ext cx="3452105" cy="23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箭头 5"/>
          <p:cNvSpPr/>
          <p:nvPr/>
        </p:nvSpPr>
        <p:spPr>
          <a:xfrm>
            <a:off x="5677711" y="3764607"/>
            <a:ext cx="1770434" cy="1945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15064" y="313962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妥善组织</a:t>
            </a:r>
            <a:r>
              <a:rPr lang="zh-CN" altLang="en-US" dirty="0"/>
              <a:t>，并</a:t>
            </a:r>
            <a:r>
              <a:rPr lang="zh-CN" altLang="en-US" dirty="0">
                <a:solidFill>
                  <a:srgbClr val="0070C0"/>
                </a:solidFill>
              </a:rPr>
              <a:t>提供保护</a:t>
            </a:r>
          </a:p>
        </p:txBody>
      </p:sp>
      <p:sp>
        <p:nvSpPr>
          <p:cNvPr id="8" name="矩形 7"/>
          <p:cNvSpPr/>
          <p:nvPr/>
        </p:nvSpPr>
        <p:spPr>
          <a:xfrm>
            <a:off x="1942768" y="4739791"/>
            <a:ext cx="555152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妥善组织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从地址</a:t>
            </a:r>
            <a:r>
              <a:rPr lang="en-US" altLang="zh-CN" dirty="0">
                <a:solidFill>
                  <a:srgbClr val="C00000"/>
                </a:solidFill>
              </a:rPr>
              <a:t>x</a:t>
            </a:r>
            <a:r>
              <a:rPr lang="zh-CN" altLang="en-US" dirty="0">
                <a:solidFill>
                  <a:srgbClr val="C00000"/>
                </a:solidFill>
              </a:rPr>
              <a:t>开始，连续</a:t>
            </a:r>
            <a:r>
              <a:rPr lang="en-US" altLang="zh-CN" dirty="0">
                <a:solidFill>
                  <a:srgbClr val="C00000"/>
                </a:solidFill>
              </a:rPr>
              <a:t>n</a:t>
            </a:r>
            <a:r>
              <a:rPr lang="zh-CN" altLang="en-US" dirty="0">
                <a:solidFill>
                  <a:srgbClr val="C00000"/>
                </a:solidFill>
              </a:rPr>
              <a:t>个字节，只能放代码（代码段）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从地址</a:t>
            </a:r>
            <a:r>
              <a:rPr lang="en-US" altLang="zh-CN" dirty="0">
                <a:solidFill>
                  <a:srgbClr val="C00000"/>
                </a:solidFill>
              </a:rPr>
              <a:t>y</a:t>
            </a:r>
            <a:r>
              <a:rPr lang="zh-CN" altLang="en-US" dirty="0">
                <a:solidFill>
                  <a:srgbClr val="C00000"/>
                </a:solidFill>
              </a:rPr>
              <a:t>开始，连续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zh-CN" altLang="en-US" dirty="0">
                <a:solidFill>
                  <a:srgbClr val="C00000"/>
                </a:solidFill>
              </a:rPr>
              <a:t>个字节，只能放数据（数据段）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……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211581" y="4739791"/>
            <a:ext cx="330250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提供保护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代码段只能等级</a:t>
            </a:r>
            <a:r>
              <a:rPr lang="en-US" altLang="zh-CN" dirty="0">
                <a:solidFill>
                  <a:srgbClr val="0070C0"/>
                </a:solidFill>
              </a:rPr>
              <a:t>0</a:t>
            </a:r>
            <a:r>
              <a:rPr lang="zh-CN" altLang="en-US" dirty="0">
                <a:solidFill>
                  <a:srgbClr val="0070C0"/>
                </a:solidFill>
              </a:rPr>
              <a:t>进程才能存取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数据段只要等级</a:t>
            </a:r>
            <a:r>
              <a:rPr lang="en-US" altLang="zh-CN" dirty="0">
                <a:solidFill>
                  <a:srgbClr val="0070C0"/>
                </a:solidFill>
              </a:rPr>
              <a:t>3</a:t>
            </a:r>
            <a:r>
              <a:rPr lang="zh-CN" altLang="en-US" dirty="0">
                <a:solidFill>
                  <a:srgbClr val="0070C0"/>
                </a:solidFill>
              </a:rPr>
              <a:t>进程就能存取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……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5551251" y="2196539"/>
            <a:ext cx="262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分段机制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F37C-FEBE-49E5-9A1F-968C34FBF337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03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9800" y="295510"/>
            <a:ext cx="7772400" cy="2387600"/>
          </a:xfrm>
        </p:spPr>
        <p:txBody>
          <a:bodyPr/>
          <a:lstStyle/>
          <a:p>
            <a:r>
              <a:rPr lang="zh-CN" altLang="en-US" dirty="0"/>
              <a:t>如何保存分段信息？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09800" y="2775185"/>
            <a:ext cx="3613826" cy="1655762"/>
          </a:xfrm>
        </p:spPr>
        <p:txBody>
          <a:bodyPr/>
          <a:lstStyle/>
          <a:p>
            <a:r>
              <a:rPr lang="zh-CN" altLang="en-US" dirty="0"/>
              <a:t>冰箱上贴个条子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487039" y="3764603"/>
          <a:ext cx="7879404" cy="2148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9066">
                  <a:extLst>
                    <a:ext uri="{9D8B030D-6E8A-4147-A177-3AD203B41FA5}">
                      <a16:colId xmlns:a16="http://schemas.microsoft.com/office/drawing/2014/main" val="2657989675"/>
                    </a:ext>
                  </a:extLst>
                </a:gridCol>
                <a:gridCol w="2250353">
                  <a:extLst>
                    <a:ext uri="{9D8B030D-6E8A-4147-A177-3AD203B41FA5}">
                      <a16:colId xmlns:a16="http://schemas.microsoft.com/office/drawing/2014/main" val="2771529334"/>
                    </a:ext>
                  </a:extLst>
                </a:gridCol>
                <a:gridCol w="1707993">
                  <a:extLst>
                    <a:ext uri="{9D8B030D-6E8A-4147-A177-3AD203B41FA5}">
                      <a16:colId xmlns:a16="http://schemas.microsoft.com/office/drawing/2014/main" val="1018082115"/>
                    </a:ext>
                  </a:extLst>
                </a:gridCol>
                <a:gridCol w="2071992">
                  <a:extLst>
                    <a:ext uri="{9D8B030D-6E8A-4147-A177-3AD203B41FA5}">
                      <a16:colId xmlns:a16="http://schemas.microsoft.com/office/drawing/2014/main" val="2656986379"/>
                    </a:ext>
                  </a:extLst>
                </a:gridCol>
              </a:tblGrid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什么段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起始地址（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长度（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16813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熟食（代码）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特级（</a:t>
                      </a:r>
                      <a:r>
                        <a:rPr lang="en-US" altLang="zh-CN" dirty="0"/>
                        <a:t>0x0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67737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生食（数据）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三级（</a:t>
                      </a:r>
                      <a:r>
                        <a:rPr lang="en-US" altLang="zh-CN" dirty="0"/>
                        <a:t>0x3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11164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蔬菜（栈）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0x2222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三级（</a:t>
                      </a:r>
                      <a:r>
                        <a:rPr lang="en-US" altLang="zh-CN" dirty="0"/>
                        <a:t>0x3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27820"/>
                  </a:ext>
                </a:extLst>
              </a:tr>
            </a:tbl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95725-CC05-438D-9BCC-2C018C85855E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25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9800" y="295510"/>
            <a:ext cx="7772400" cy="2387600"/>
          </a:xfrm>
        </p:spPr>
        <p:txBody>
          <a:bodyPr/>
          <a:lstStyle/>
          <a:p>
            <a:r>
              <a:rPr lang="zh-CN" altLang="en-US" dirty="0"/>
              <a:t>如何保存分段信息？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8488" y="2775185"/>
            <a:ext cx="9253793" cy="1655762"/>
          </a:xfrm>
        </p:spPr>
        <p:txBody>
          <a:bodyPr/>
          <a:lstStyle/>
          <a:p>
            <a:r>
              <a:rPr lang="zh-CN" altLang="en-US" dirty="0"/>
              <a:t>在内存里就是一个叫做‘段表’的数组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487039" y="3764603"/>
          <a:ext cx="7879404" cy="2148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9066">
                  <a:extLst>
                    <a:ext uri="{9D8B030D-6E8A-4147-A177-3AD203B41FA5}">
                      <a16:colId xmlns:a16="http://schemas.microsoft.com/office/drawing/2014/main" val="2657989675"/>
                    </a:ext>
                  </a:extLst>
                </a:gridCol>
                <a:gridCol w="2250353">
                  <a:extLst>
                    <a:ext uri="{9D8B030D-6E8A-4147-A177-3AD203B41FA5}">
                      <a16:colId xmlns:a16="http://schemas.microsoft.com/office/drawing/2014/main" val="2771529334"/>
                    </a:ext>
                  </a:extLst>
                </a:gridCol>
                <a:gridCol w="1707993">
                  <a:extLst>
                    <a:ext uri="{9D8B030D-6E8A-4147-A177-3AD203B41FA5}">
                      <a16:colId xmlns:a16="http://schemas.microsoft.com/office/drawing/2014/main" val="1018082115"/>
                    </a:ext>
                  </a:extLst>
                </a:gridCol>
                <a:gridCol w="2071992">
                  <a:extLst>
                    <a:ext uri="{9D8B030D-6E8A-4147-A177-3AD203B41FA5}">
                      <a16:colId xmlns:a16="http://schemas.microsoft.com/office/drawing/2014/main" val="2656986379"/>
                    </a:ext>
                  </a:extLst>
                </a:gridCol>
              </a:tblGrid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什么段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起始地址（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长度（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16813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熟食（代码）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特级（</a:t>
                      </a:r>
                      <a:r>
                        <a:rPr lang="en-US" altLang="zh-CN" dirty="0"/>
                        <a:t>0x0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67737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生食（数据）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三级（</a:t>
                      </a:r>
                      <a:r>
                        <a:rPr lang="en-US" altLang="zh-CN" dirty="0"/>
                        <a:t>0x3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11164"/>
                  </a:ext>
                </a:extLst>
              </a:tr>
              <a:tr h="537169">
                <a:tc>
                  <a:txBody>
                    <a:bodyPr/>
                    <a:lstStyle/>
                    <a:p>
                      <a:r>
                        <a:rPr lang="zh-CN" altLang="en-US" dirty="0"/>
                        <a:t>蔬菜（栈）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0x2222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三级（</a:t>
                      </a:r>
                      <a:r>
                        <a:rPr lang="en-US" altLang="zh-CN" dirty="0"/>
                        <a:t>0x3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27820"/>
                  </a:ext>
                </a:extLst>
              </a:tr>
            </a:tbl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E1819-637D-43AC-82A2-2B6C4B19BCBE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21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688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048539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556389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67417" y="3292834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44917" y="3292834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008991"/>
              </p:ext>
            </p:extLst>
          </p:nvPr>
        </p:nvGraphicFramePr>
        <p:xfrm>
          <a:off x="3395208" y="560640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1965953929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316478742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3984031189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43809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9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8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39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42634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323343" y="79715"/>
            <a:ext cx="619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段表：我们指全局描述符表（</a:t>
            </a:r>
            <a:r>
              <a:rPr lang="en-US" altLang="zh-CN" b="1" dirty="0"/>
              <a:t>GDT</a:t>
            </a:r>
            <a:r>
              <a:rPr lang="zh-CN" altLang="en-US" b="1" dirty="0"/>
              <a:t>），</a:t>
            </a:r>
            <a:r>
              <a:rPr lang="en-US" altLang="zh-CN" b="1" dirty="0"/>
              <a:t>LDT</a:t>
            </a:r>
            <a:r>
              <a:rPr lang="zh-CN" altLang="en-US" b="1" dirty="0"/>
              <a:t>我们不模拟</a:t>
            </a:r>
          </a:p>
        </p:txBody>
      </p:sp>
      <p:sp>
        <p:nvSpPr>
          <p:cNvPr id="18" name="矩形 17"/>
          <p:cNvSpPr/>
          <p:nvPr/>
        </p:nvSpPr>
        <p:spPr>
          <a:xfrm>
            <a:off x="2465928" y="923879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19" name="矩形 18"/>
          <p:cNvSpPr/>
          <p:nvPr/>
        </p:nvSpPr>
        <p:spPr>
          <a:xfrm>
            <a:off x="2465928" y="1314818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1952389" y="1116106"/>
            <a:ext cx="544321" cy="2994718"/>
          </a:xfrm>
          <a:custGeom>
            <a:avLst/>
            <a:gdLst>
              <a:gd name="connsiteX0" fmla="*/ 544321 w 544321"/>
              <a:gd name="connsiteY0" fmla="*/ 28882 h 2994718"/>
              <a:gd name="connsiteX1" fmla="*/ 19534 w 544321"/>
              <a:gd name="connsiteY1" fmla="*/ 426447 h 2994718"/>
              <a:gd name="connsiteX2" fmla="*/ 162658 w 544321"/>
              <a:gd name="connsiteY2" fmla="*/ 2994718 h 299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321" h="2994718">
                <a:moveTo>
                  <a:pt x="544321" y="28882"/>
                </a:moveTo>
                <a:cubicBezTo>
                  <a:pt x="313732" y="-19489"/>
                  <a:pt x="83144" y="-67859"/>
                  <a:pt x="19534" y="426447"/>
                </a:cubicBezTo>
                <a:cubicBezTo>
                  <a:pt x="-44077" y="920753"/>
                  <a:pt x="59290" y="1957735"/>
                  <a:pt x="162658" y="2994718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712481" y="1677726"/>
            <a:ext cx="2797774" cy="2449001"/>
          </a:xfrm>
          <a:custGeom>
            <a:avLst/>
            <a:gdLst>
              <a:gd name="connsiteX0" fmla="*/ 86379 w 3354365"/>
              <a:gd name="connsiteY0" fmla="*/ 0 h 2600077"/>
              <a:gd name="connsiteX1" fmla="*/ 340821 w 3354365"/>
              <a:gd name="connsiteY1" fmla="*/ 1184744 h 2600077"/>
              <a:gd name="connsiteX2" fmla="*/ 2829579 w 3354365"/>
              <a:gd name="connsiteY2" fmla="*/ 2099144 h 2600077"/>
              <a:gd name="connsiteX3" fmla="*/ 3354365 w 3354365"/>
              <a:gd name="connsiteY3" fmla="*/ 2600077 h 260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365" h="2600077">
                <a:moveTo>
                  <a:pt x="86379" y="0"/>
                </a:moveTo>
                <a:cubicBezTo>
                  <a:pt x="-15000" y="417443"/>
                  <a:pt x="-116379" y="834887"/>
                  <a:pt x="340821" y="1184744"/>
                </a:cubicBezTo>
                <a:cubicBezTo>
                  <a:pt x="798021" y="1534601"/>
                  <a:pt x="2327322" y="1863255"/>
                  <a:pt x="2829579" y="2099144"/>
                </a:cubicBezTo>
                <a:cubicBezTo>
                  <a:pt x="3331836" y="2335033"/>
                  <a:pt x="3343100" y="2467555"/>
                  <a:pt x="3354365" y="2600077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010635" y="930505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段描述符</a:t>
            </a:r>
          </a:p>
        </p:txBody>
      </p:sp>
      <p:sp>
        <p:nvSpPr>
          <p:cNvPr id="16" name="矩形 15"/>
          <p:cNvSpPr/>
          <p:nvPr/>
        </p:nvSpPr>
        <p:spPr>
          <a:xfrm>
            <a:off x="10010635" y="1321444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段描述符</a:t>
            </a:r>
          </a:p>
        </p:txBody>
      </p:sp>
    </p:spTree>
    <p:extLst>
      <p:ext uri="{BB962C8B-B14F-4D97-AF65-F5344CB8AC3E}">
        <p14:creationId xmlns:p14="http://schemas.microsoft.com/office/powerpoint/2010/main" val="3238781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085" y="362214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626041" y="287027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34965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83812" y="287042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182111" y="284474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30250" y="324485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2406"/>
              </p:ext>
            </p:extLst>
          </p:nvPr>
        </p:nvGraphicFramePr>
        <p:xfrm>
          <a:off x="4301444" y="167906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1965953929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316478742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3984031189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43809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9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8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39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42634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372164" y="531145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18" name="矩形 17"/>
          <p:cNvSpPr/>
          <p:nvPr/>
        </p:nvSpPr>
        <p:spPr>
          <a:xfrm>
            <a:off x="3372164" y="922084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</p:spTree>
    <p:extLst>
      <p:ext uri="{BB962C8B-B14F-4D97-AF65-F5344CB8AC3E}">
        <p14:creationId xmlns:p14="http://schemas.microsoft.com/office/powerpoint/2010/main" val="6893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085" y="362214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626041" y="287027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34965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83812" y="287042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182111" y="284474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30250" y="324485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2" name="矩形 1"/>
          <p:cNvSpPr/>
          <p:nvPr/>
        </p:nvSpPr>
        <p:spPr>
          <a:xfrm>
            <a:off x="2750820" y="43402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50820" y="399044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8214"/>
              </p:ext>
            </p:extLst>
          </p:nvPr>
        </p:nvGraphicFramePr>
        <p:xfrm>
          <a:off x="4301444" y="167906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1965953929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316478742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3984031189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43809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9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8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39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42634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372164" y="531145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18" name="矩形 17"/>
          <p:cNvSpPr/>
          <p:nvPr/>
        </p:nvSpPr>
        <p:spPr>
          <a:xfrm>
            <a:off x="3372164" y="922084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</p:spTree>
    <p:extLst>
      <p:ext uri="{BB962C8B-B14F-4D97-AF65-F5344CB8AC3E}">
        <p14:creationId xmlns:p14="http://schemas.microsoft.com/office/powerpoint/2010/main" val="236072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085" y="362214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626041" y="287027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34965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83812" y="287042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182111" y="284474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30250" y="324485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2" name="矩形 1"/>
          <p:cNvSpPr/>
          <p:nvPr/>
        </p:nvSpPr>
        <p:spPr>
          <a:xfrm>
            <a:off x="2750820" y="43402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dirty="0"/>
              <a:t>访问的数据相对段基址的偏移量是多少？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1874520" y="3970020"/>
            <a:ext cx="906780" cy="5562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148046" y="371471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确定段基址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50820" y="399044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8214"/>
              </p:ext>
            </p:extLst>
          </p:nvPr>
        </p:nvGraphicFramePr>
        <p:xfrm>
          <a:off x="4301444" y="167906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1965953929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316478742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3984031189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43809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9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8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39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42634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3372164" y="531145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20" name="矩形 19"/>
          <p:cNvSpPr/>
          <p:nvPr/>
        </p:nvSpPr>
        <p:spPr>
          <a:xfrm>
            <a:off x="3372164" y="922084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</p:spTree>
    <p:extLst>
      <p:ext uri="{BB962C8B-B14F-4D97-AF65-F5344CB8AC3E}">
        <p14:creationId xmlns:p14="http://schemas.microsoft.com/office/powerpoint/2010/main" val="235618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085" y="362214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626041" y="287027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34965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83812" y="287042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182111" y="284474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30250" y="324485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2" name="矩形 1"/>
          <p:cNvSpPr/>
          <p:nvPr/>
        </p:nvSpPr>
        <p:spPr>
          <a:xfrm>
            <a:off x="2750820" y="43402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 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r>
              <a:rPr lang="en-US" altLang="zh-CN" b="1" dirty="0">
                <a:solidFill>
                  <a:srgbClr val="C00000"/>
                </a:solidFill>
              </a:rPr>
              <a:t>0x500</a:t>
            </a:r>
          </a:p>
          <a:p>
            <a:r>
              <a:rPr lang="zh-CN" altLang="en-US" dirty="0"/>
              <a:t>程序自身的权限等级是多少？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118360" y="3345180"/>
            <a:ext cx="708660" cy="14401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484150" y="370915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检查越界情况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50820" y="399044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937373"/>
              </p:ext>
            </p:extLst>
          </p:nvPr>
        </p:nvGraphicFramePr>
        <p:xfrm>
          <a:off x="4301444" y="167906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1965953929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316478742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3984031189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43809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9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8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39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42634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3372164" y="531145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20" name="矩形 19"/>
          <p:cNvSpPr/>
          <p:nvPr/>
        </p:nvSpPr>
        <p:spPr>
          <a:xfrm>
            <a:off x="3372164" y="922084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</p:spTree>
    <p:extLst>
      <p:ext uri="{BB962C8B-B14F-4D97-AF65-F5344CB8AC3E}">
        <p14:creationId xmlns:p14="http://schemas.microsoft.com/office/powerpoint/2010/main" val="16130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085" y="362214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626041" y="287027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34965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83812" y="287042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182111" y="284474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30250" y="324485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2" name="矩形 1"/>
          <p:cNvSpPr/>
          <p:nvPr/>
        </p:nvSpPr>
        <p:spPr>
          <a:xfrm>
            <a:off x="2750820" y="43402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 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r>
              <a:rPr lang="en-US" altLang="zh-CN" b="1" dirty="0">
                <a:solidFill>
                  <a:srgbClr val="C00000"/>
                </a:solidFill>
              </a:rPr>
              <a:t> 0x500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  <a:r>
              <a:rPr lang="en-US" altLang="zh-CN" b="1" dirty="0">
                <a:solidFill>
                  <a:srgbClr val="C00000"/>
                </a:solidFill>
              </a:rPr>
              <a:t>0x0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33730" y="36786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检查权限是否满足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2177741" y="2004060"/>
            <a:ext cx="1600233" cy="3109907"/>
          </a:xfrm>
          <a:custGeom>
            <a:avLst/>
            <a:gdLst>
              <a:gd name="connsiteX0" fmla="*/ 573079 w 1600233"/>
              <a:gd name="connsiteY0" fmla="*/ 3101340 h 3109907"/>
              <a:gd name="connsiteX1" fmla="*/ 39679 w 1600233"/>
              <a:gd name="connsiteY1" fmla="*/ 2705100 h 3109907"/>
              <a:gd name="connsiteX2" fmla="*/ 1525579 w 1600233"/>
              <a:gd name="connsiteY2" fmla="*/ 480060 h 3109907"/>
              <a:gd name="connsiteX3" fmla="*/ 1243639 w 1600233"/>
              <a:gd name="connsiteY3" fmla="*/ 0 h 310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33" h="3109907">
                <a:moveTo>
                  <a:pt x="573079" y="3101340"/>
                </a:moveTo>
                <a:cubicBezTo>
                  <a:pt x="227004" y="3121660"/>
                  <a:pt x="-119071" y="3141980"/>
                  <a:pt x="39679" y="2705100"/>
                </a:cubicBezTo>
                <a:cubicBezTo>
                  <a:pt x="198429" y="2268220"/>
                  <a:pt x="1324919" y="930910"/>
                  <a:pt x="1525579" y="480060"/>
                </a:cubicBezTo>
                <a:cubicBezTo>
                  <a:pt x="1726239" y="29210"/>
                  <a:pt x="1484939" y="14605"/>
                  <a:pt x="1243639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50820" y="3990449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937373"/>
              </p:ext>
            </p:extLst>
          </p:nvPr>
        </p:nvGraphicFramePr>
        <p:xfrm>
          <a:off x="4301444" y="167906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1965953929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316478742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3984031189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43809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9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8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39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42634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3372164" y="531145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20" name="矩形 19"/>
          <p:cNvSpPr/>
          <p:nvPr/>
        </p:nvSpPr>
        <p:spPr>
          <a:xfrm>
            <a:off x="3372164" y="922084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</p:spTree>
    <p:extLst>
      <p:ext uri="{BB962C8B-B14F-4D97-AF65-F5344CB8AC3E}">
        <p14:creationId xmlns:p14="http://schemas.microsoft.com/office/powerpoint/2010/main" val="65894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代码段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数据段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其它段</a:t>
            </a:r>
          </a:p>
        </p:txBody>
      </p:sp>
      <p:sp>
        <p:nvSpPr>
          <p:cNvPr id="9" name="矩形 8"/>
          <p:cNvSpPr/>
          <p:nvPr/>
        </p:nvSpPr>
        <p:spPr>
          <a:xfrm>
            <a:off x="150524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）：高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15" name="矩形 14"/>
          <p:cNvSpPr/>
          <p:nvPr/>
        </p:nvSpPr>
        <p:spPr>
          <a:xfrm>
            <a:off x="468278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权限要求（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DPL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）：低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21480" y="5478780"/>
            <a:ext cx="395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用户程序，权限等级低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3223132" y="2628900"/>
            <a:ext cx="1310768" cy="3048000"/>
          </a:xfrm>
          <a:custGeom>
            <a:avLst/>
            <a:gdLst>
              <a:gd name="connsiteX0" fmla="*/ 1310768 w 1310768"/>
              <a:gd name="connsiteY0" fmla="*/ 3482340 h 3482340"/>
              <a:gd name="connsiteX1" fmla="*/ 129668 w 1310768"/>
              <a:gd name="connsiteY1" fmla="*/ 2354580 h 3482340"/>
              <a:gd name="connsiteX2" fmla="*/ 83948 w 1310768"/>
              <a:gd name="connsiteY2" fmla="*/ 0 h 348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768" h="3482340">
                <a:moveTo>
                  <a:pt x="1310768" y="3482340"/>
                </a:moveTo>
                <a:cubicBezTo>
                  <a:pt x="822453" y="3208655"/>
                  <a:pt x="334138" y="2934970"/>
                  <a:pt x="129668" y="2354580"/>
                </a:cubicBezTo>
                <a:cubicBezTo>
                  <a:pt x="-74802" y="1774190"/>
                  <a:pt x="4573" y="887095"/>
                  <a:pt x="83948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06880" y="4815840"/>
            <a:ext cx="21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权限不足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segmentation fault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4869180" y="2659380"/>
            <a:ext cx="914400" cy="27279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02580" y="3779520"/>
            <a:ext cx="215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可以正常访问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01340" y="2049780"/>
            <a:ext cx="525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</a:rPr>
              <a:t>x</a:t>
            </a:r>
            <a:endParaRPr lang="zh-CN" altLang="en-US" sz="4400" b="1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56760" y="2202180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75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35" y="782616"/>
            <a:ext cx="2105025" cy="21717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69" y="2512271"/>
            <a:ext cx="3129469" cy="32574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5597"/>
            <a:ext cx="10515600" cy="734002"/>
          </a:xfrm>
        </p:spPr>
        <p:txBody>
          <a:bodyPr>
            <a:normAutofit/>
          </a:bodyPr>
          <a:lstStyle/>
          <a:p>
            <a:r>
              <a:rPr lang="en-US" altLang="zh-CN" dirty="0"/>
              <a:t>PA 3</a:t>
            </a:r>
            <a:r>
              <a:rPr lang="zh-CN" altLang="en-US" dirty="0"/>
              <a:t>的总体任务（以餐厅为类比）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31" y="3238174"/>
            <a:ext cx="2809790" cy="2809790"/>
          </a:xfrm>
          <a:prstGeom prst="rect">
            <a:avLst/>
          </a:prstGeom>
        </p:spPr>
      </p:pic>
      <p:sp>
        <p:nvSpPr>
          <p:cNvPr id="20" name="左右箭头 19"/>
          <p:cNvSpPr/>
          <p:nvPr/>
        </p:nvSpPr>
        <p:spPr>
          <a:xfrm>
            <a:off x="4447697" y="4563354"/>
            <a:ext cx="1927175" cy="379380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747737" y="3132307"/>
            <a:ext cx="6157609" cy="3287949"/>
          </a:xfrm>
          <a:custGeom>
            <a:avLst/>
            <a:gdLst>
              <a:gd name="connsiteX0" fmla="*/ 0 w 6157609"/>
              <a:gd name="connsiteY0" fmla="*/ 0 h 3287949"/>
              <a:gd name="connsiteX1" fmla="*/ 29183 w 6157609"/>
              <a:gd name="connsiteY1" fmla="*/ 3287949 h 3287949"/>
              <a:gd name="connsiteX2" fmla="*/ 5651770 w 6157609"/>
              <a:gd name="connsiteY2" fmla="*/ 3210128 h 3287949"/>
              <a:gd name="connsiteX3" fmla="*/ 5680953 w 6157609"/>
              <a:gd name="connsiteY3" fmla="*/ 3103124 h 3287949"/>
              <a:gd name="connsiteX4" fmla="*/ 5690681 w 6157609"/>
              <a:gd name="connsiteY4" fmla="*/ 3035030 h 3287949"/>
              <a:gd name="connsiteX5" fmla="*/ 6157609 w 6157609"/>
              <a:gd name="connsiteY5" fmla="*/ 1429966 h 3287949"/>
              <a:gd name="connsiteX6" fmla="*/ 6040877 w 6157609"/>
              <a:gd name="connsiteY6" fmla="*/ 1371600 h 3287949"/>
              <a:gd name="connsiteX7" fmla="*/ 2996119 w 6157609"/>
              <a:gd name="connsiteY7" fmla="*/ 19456 h 3287949"/>
              <a:gd name="connsiteX8" fmla="*/ 0 w 6157609"/>
              <a:gd name="connsiteY8" fmla="*/ 0 h 32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7609" h="3287949">
                <a:moveTo>
                  <a:pt x="0" y="0"/>
                </a:moveTo>
                <a:lnTo>
                  <a:pt x="29183" y="3287949"/>
                </a:lnTo>
                <a:lnTo>
                  <a:pt x="5651770" y="3210128"/>
                </a:lnTo>
                <a:cubicBezTo>
                  <a:pt x="5661498" y="3174460"/>
                  <a:pt x="5672933" y="3139214"/>
                  <a:pt x="5680953" y="3103124"/>
                </a:cubicBezTo>
                <a:cubicBezTo>
                  <a:pt x="5685927" y="3080742"/>
                  <a:pt x="5690681" y="3035030"/>
                  <a:pt x="5690681" y="3035030"/>
                </a:cubicBezTo>
                <a:lnTo>
                  <a:pt x="6157609" y="1429966"/>
                </a:lnTo>
                <a:lnTo>
                  <a:pt x="6040877" y="1371600"/>
                </a:lnTo>
                <a:lnTo>
                  <a:pt x="2996119" y="19456"/>
                </a:lnTo>
                <a:lnTo>
                  <a:pt x="0" y="0"/>
                </a:lnTo>
                <a:close/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69521" y="586417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对这一块有点不满意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9F60D-7609-4D8B-9914-ABEA9042DC7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D023-1285-4C3A-A42C-7086518F8859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507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代码段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数据段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其它段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70905" y="360690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段基址（</a:t>
            </a:r>
            <a:r>
              <a:rPr lang="en-US" altLang="zh-CN" b="1" dirty="0"/>
              <a:t>base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5138861" y="2855038"/>
            <a:ext cx="142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</a:rPr>
              <a:t>界限（</a:t>
            </a:r>
            <a:r>
              <a:rPr lang="en-US" altLang="zh-CN" b="1" dirty="0">
                <a:solidFill>
                  <a:schemeClr val="accent5"/>
                </a:solidFill>
              </a:rPr>
              <a:t>limit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24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）：高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4196632" y="2855181"/>
            <a:ext cx="0" cy="683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7694931" y="2829504"/>
            <a:ext cx="0" cy="68381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243070" y="3229610"/>
            <a:ext cx="3416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15" name="矩形 14"/>
          <p:cNvSpPr/>
          <p:nvPr/>
        </p:nvSpPr>
        <p:spPr>
          <a:xfrm>
            <a:off x="468278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权限要求（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DPL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）：低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21480" y="5478780"/>
            <a:ext cx="395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用户程序，权限等级低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4389120" y="4008120"/>
            <a:ext cx="1394460" cy="13792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082540" y="4206240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假装访问数据段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244340" y="3421380"/>
            <a:ext cx="394716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377940" y="3627120"/>
            <a:ext cx="246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给出偏移量超过界限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segmentation fault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76260" y="2979420"/>
            <a:ext cx="525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</a:rPr>
              <a:t>x</a:t>
            </a:r>
            <a:endParaRPr lang="zh-CN" alt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960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811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代码段</a:t>
            </a:r>
          </a:p>
        </p:txBody>
      </p:sp>
      <p:sp>
        <p:nvSpPr>
          <p:cNvPr id="5" name="矩形 4"/>
          <p:cNvSpPr/>
          <p:nvPr/>
        </p:nvSpPr>
        <p:spPr>
          <a:xfrm>
            <a:off x="419166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数据段</a:t>
            </a:r>
          </a:p>
        </p:txBody>
      </p:sp>
      <p:sp>
        <p:nvSpPr>
          <p:cNvPr id="6" name="矩形 5"/>
          <p:cNvSpPr/>
          <p:nvPr/>
        </p:nvSpPr>
        <p:spPr>
          <a:xfrm>
            <a:off x="7699512" y="2274074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其它段</a:t>
            </a:r>
          </a:p>
        </p:txBody>
      </p:sp>
      <p:sp>
        <p:nvSpPr>
          <p:cNvPr id="9" name="矩形 8"/>
          <p:cNvSpPr/>
          <p:nvPr/>
        </p:nvSpPr>
        <p:spPr>
          <a:xfrm>
            <a:off x="150524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权限要求（</a:t>
            </a:r>
            <a:r>
              <a:rPr lang="en-US" altLang="zh-CN" b="1" dirty="0">
                <a:solidFill>
                  <a:srgbClr val="C00000"/>
                </a:solidFill>
              </a:rPr>
              <a:t>DPL</a:t>
            </a:r>
            <a:r>
              <a:rPr lang="zh-CN" altLang="en-US" b="1" dirty="0">
                <a:solidFill>
                  <a:srgbClr val="C00000"/>
                </a:solidFill>
              </a:rPr>
              <a:t>）：高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05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988040" y="1257300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sp>
        <p:nvSpPr>
          <p:cNvPr id="15" name="矩形 14"/>
          <p:cNvSpPr/>
          <p:nvPr/>
        </p:nvSpPr>
        <p:spPr>
          <a:xfrm>
            <a:off x="4682781" y="1827345"/>
            <a:ext cx="28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权限要求（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DPL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）：低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21480" y="5478780"/>
            <a:ext cx="395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操作系统，权限等级高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109622" y="2218083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46766" y="2226034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423743" y="2257839"/>
            <a:ext cx="5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3223132" y="2628900"/>
            <a:ext cx="1310768" cy="3048000"/>
          </a:xfrm>
          <a:custGeom>
            <a:avLst/>
            <a:gdLst>
              <a:gd name="connsiteX0" fmla="*/ 1310768 w 1310768"/>
              <a:gd name="connsiteY0" fmla="*/ 3482340 h 3482340"/>
              <a:gd name="connsiteX1" fmla="*/ 129668 w 1310768"/>
              <a:gd name="connsiteY1" fmla="*/ 2354580 h 3482340"/>
              <a:gd name="connsiteX2" fmla="*/ 83948 w 1310768"/>
              <a:gd name="connsiteY2" fmla="*/ 0 h 348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768" h="3482340">
                <a:moveTo>
                  <a:pt x="1310768" y="3482340"/>
                </a:moveTo>
                <a:cubicBezTo>
                  <a:pt x="822453" y="3208655"/>
                  <a:pt x="334138" y="2934970"/>
                  <a:pt x="129668" y="2354580"/>
                </a:cubicBezTo>
                <a:cubicBezTo>
                  <a:pt x="-74802" y="1774190"/>
                  <a:pt x="4573" y="887095"/>
                  <a:pt x="83948" y="0"/>
                </a:cubicBezTo>
              </a:path>
            </a:pathLst>
          </a:cu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4869180" y="2659380"/>
            <a:ext cx="914400" cy="27279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 1"/>
          <p:cNvSpPr/>
          <p:nvPr/>
        </p:nvSpPr>
        <p:spPr>
          <a:xfrm>
            <a:off x="7855889" y="2687541"/>
            <a:ext cx="1009815" cy="3021496"/>
          </a:xfrm>
          <a:custGeom>
            <a:avLst/>
            <a:gdLst>
              <a:gd name="connsiteX0" fmla="*/ 0 w 1009815"/>
              <a:gd name="connsiteY0" fmla="*/ 3021496 h 3021496"/>
              <a:gd name="connsiteX1" fmla="*/ 834887 w 1009815"/>
              <a:gd name="connsiteY1" fmla="*/ 1940118 h 3021496"/>
              <a:gd name="connsiteX2" fmla="*/ 1009815 w 1009815"/>
              <a:gd name="connsiteY2" fmla="*/ 0 h 302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815" h="3021496">
                <a:moveTo>
                  <a:pt x="0" y="3021496"/>
                </a:moveTo>
                <a:cubicBezTo>
                  <a:pt x="333292" y="2732598"/>
                  <a:pt x="666585" y="2443701"/>
                  <a:pt x="834887" y="1940118"/>
                </a:cubicBezTo>
                <a:cubicBezTo>
                  <a:pt x="1003189" y="1436535"/>
                  <a:pt x="1006502" y="718267"/>
                  <a:pt x="1009815" y="0"/>
                </a:cubicBezTo>
              </a:path>
            </a:pathLst>
          </a:cu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93990" y="3482671"/>
            <a:ext cx="122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可以实现代码和数据的装载</a:t>
            </a:r>
          </a:p>
        </p:txBody>
      </p:sp>
    </p:spTree>
    <p:extLst>
      <p:ext uri="{BB962C8B-B14F-4D97-AF65-F5344CB8AC3E}">
        <p14:creationId xmlns:p14="http://schemas.microsoft.com/office/powerpoint/2010/main" val="2128683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688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4048539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7556389" y="4309608"/>
            <a:ext cx="3506525" cy="508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段（</a:t>
            </a:r>
            <a:r>
              <a:rPr lang="en-US" altLang="zh-CN"/>
              <a:t>segment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67417" y="3292834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44917" y="3292834"/>
            <a:ext cx="23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395208" y="560640"/>
          <a:ext cx="65598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4679">
                  <a:extLst>
                    <a:ext uri="{9D8B030D-6E8A-4147-A177-3AD203B41FA5}">
                      <a16:colId xmlns:a16="http://schemas.microsoft.com/office/drawing/2014/main" val="1965953929"/>
                    </a:ext>
                  </a:extLst>
                </a:gridCol>
                <a:gridCol w="1549307">
                  <a:extLst>
                    <a:ext uri="{9D8B030D-6E8A-4147-A177-3AD203B41FA5}">
                      <a16:colId xmlns:a16="http://schemas.microsoft.com/office/drawing/2014/main" val="316478742"/>
                    </a:ext>
                  </a:extLst>
                </a:gridCol>
                <a:gridCol w="2126174">
                  <a:extLst>
                    <a:ext uri="{9D8B030D-6E8A-4147-A177-3AD203B41FA5}">
                      <a16:colId xmlns:a16="http://schemas.microsoft.com/office/drawing/2014/main" val="3984031189"/>
                    </a:ext>
                  </a:extLst>
                </a:gridCol>
                <a:gridCol w="1219667">
                  <a:extLst>
                    <a:ext uri="{9D8B030D-6E8A-4147-A177-3AD203B41FA5}">
                      <a16:colId xmlns:a16="http://schemas.microsoft.com/office/drawing/2014/main" val="2043809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段基址（</a:t>
                      </a:r>
                      <a:r>
                        <a:rPr lang="en-US" altLang="zh-CN" dirty="0"/>
                        <a:t>base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界限（</a:t>
                      </a:r>
                      <a:r>
                        <a:rPr lang="en-US" altLang="zh-CN" dirty="0"/>
                        <a:t>limit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权限要求（</a:t>
                      </a:r>
                      <a:r>
                        <a:rPr lang="en-US" altLang="zh-CN" dirty="0"/>
                        <a:t>DPL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9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78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0xFFFF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0x3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39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142634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323343" y="79715"/>
            <a:ext cx="619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段表：我们指全局描述符表（</a:t>
            </a:r>
            <a:r>
              <a:rPr lang="en-US" altLang="zh-CN" b="1" dirty="0"/>
              <a:t>GDT</a:t>
            </a:r>
            <a:r>
              <a:rPr lang="zh-CN" altLang="en-US" b="1" dirty="0"/>
              <a:t>），</a:t>
            </a:r>
            <a:r>
              <a:rPr lang="en-US" altLang="zh-CN" b="1" dirty="0"/>
              <a:t>LDT</a:t>
            </a:r>
            <a:r>
              <a:rPr lang="zh-CN" altLang="en-US" b="1" dirty="0"/>
              <a:t>我们不模拟</a:t>
            </a:r>
          </a:p>
        </p:txBody>
      </p:sp>
      <p:sp>
        <p:nvSpPr>
          <p:cNvPr id="18" name="矩形 17"/>
          <p:cNvSpPr/>
          <p:nvPr/>
        </p:nvSpPr>
        <p:spPr>
          <a:xfrm>
            <a:off x="2465928" y="923879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号段</a:t>
            </a:r>
          </a:p>
        </p:txBody>
      </p:sp>
      <p:sp>
        <p:nvSpPr>
          <p:cNvPr id="19" name="矩形 18"/>
          <p:cNvSpPr/>
          <p:nvPr/>
        </p:nvSpPr>
        <p:spPr>
          <a:xfrm>
            <a:off x="2465928" y="1314818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号段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1952389" y="1116106"/>
            <a:ext cx="544321" cy="2994718"/>
          </a:xfrm>
          <a:custGeom>
            <a:avLst/>
            <a:gdLst>
              <a:gd name="connsiteX0" fmla="*/ 544321 w 544321"/>
              <a:gd name="connsiteY0" fmla="*/ 28882 h 2994718"/>
              <a:gd name="connsiteX1" fmla="*/ 19534 w 544321"/>
              <a:gd name="connsiteY1" fmla="*/ 426447 h 2994718"/>
              <a:gd name="connsiteX2" fmla="*/ 162658 w 544321"/>
              <a:gd name="connsiteY2" fmla="*/ 2994718 h 299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321" h="2994718">
                <a:moveTo>
                  <a:pt x="544321" y="28882"/>
                </a:moveTo>
                <a:cubicBezTo>
                  <a:pt x="313732" y="-19489"/>
                  <a:pt x="83144" y="-67859"/>
                  <a:pt x="19534" y="426447"/>
                </a:cubicBezTo>
                <a:cubicBezTo>
                  <a:pt x="-44077" y="920753"/>
                  <a:pt x="59290" y="1957735"/>
                  <a:pt x="162658" y="2994718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712481" y="1677726"/>
            <a:ext cx="2797774" cy="2449001"/>
          </a:xfrm>
          <a:custGeom>
            <a:avLst/>
            <a:gdLst>
              <a:gd name="connsiteX0" fmla="*/ 86379 w 3354365"/>
              <a:gd name="connsiteY0" fmla="*/ 0 h 2600077"/>
              <a:gd name="connsiteX1" fmla="*/ 340821 w 3354365"/>
              <a:gd name="connsiteY1" fmla="*/ 1184744 h 2600077"/>
              <a:gd name="connsiteX2" fmla="*/ 2829579 w 3354365"/>
              <a:gd name="connsiteY2" fmla="*/ 2099144 h 2600077"/>
              <a:gd name="connsiteX3" fmla="*/ 3354365 w 3354365"/>
              <a:gd name="connsiteY3" fmla="*/ 2600077 h 260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365" h="2600077">
                <a:moveTo>
                  <a:pt x="86379" y="0"/>
                </a:moveTo>
                <a:cubicBezTo>
                  <a:pt x="-15000" y="417443"/>
                  <a:pt x="-116379" y="834887"/>
                  <a:pt x="340821" y="1184744"/>
                </a:cubicBezTo>
                <a:cubicBezTo>
                  <a:pt x="798021" y="1534601"/>
                  <a:pt x="2327322" y="1863255"/>
                  <a:pt x="2829579" y="2099144"/>
                </a:cubicBezTo>
                <a:cubicBezTo>
                  <a:pt x="3331836" y="2335033"/>
                  <a:pt x="3343100" y="2467555"/>
                  <a:pt x="3354365" y="2600077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047213" y="2250219"/>
            <a:ext cx="7315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分段机制的运行需要计算机和</a:t>
            </a:r>
            <a:r>
              <a:rPr lang="en-US" altLang="zh-CN" sz="2400" b="1" dirty="0">
                <a:solidFill>
                  <a:srgbClr val="C00000"/>
                </a:solidFill>
              </a:rPr>
              <a:t>OS</a:t>
            </a:r>
            <a:r>
              <a:rPr lang="zh-CN" altLang="en-US" sz="2400" b="1" dirty="0">
                <a:solidFill>
                  <a:srgbClr val="C00000"/>
                </a:solidFill>
              </a:rPr>
              <a:t>相配合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GDT</a:t>
            </a:r>
            <a:r>
              <a:rPr lang="zh-CN" altLang="en-US" sz="2400" b="1" dirty="0">
                <a:solidFill>
                  <a:srgbClr val="C00000"/>
                </a:solidFill>
              </a:rPr>
              <a:t>由</a:t>
            </a:r>
            <a:r>
              <a:rPr lang="en-US" altLang="zh-CN" sz="2400" b="1" dirty="0">
                <a:solidFill>
                  <a:srgbClr val="C00000"/>
                </a:solidFill>
              </a:rPr>
              <a:t>OS</a:t>
            </a:r>
            <a:r>
              <a:rPr lang="zh-CN" altLang="en-US" sz="2400" b="1" dirty="0">
                <a:solidFill>
                  <a:srgbClr val="C00000"/>
                </a:solidFill>
              </a:rPr>
              <a:t>初始化，保存在内存中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GDTR</a:t>
            </a:r>
            <a:r>
              <a:rPr lang="zh-CN" altLang="en-US" sz="2400" b="1" dirty="0">
                <a:solidFill>
                  <a:srgbClr val="C00000"/>
                </a:solidFill>
              </a:rPr>
              <a:t>寄存器保存</a:t>
            </a:r>
            <a:r>
              <a:rPr lang="en-US" altLang="zh-CN" sz="2400" b="1" dirty="0">
                <a:solidFill>
                  <a:srgbClr val="C00000"/>
                </a:solidFill>
              </a:rPr>
              <a:t>GDT</a:t>
            </a:r>
            <a:r>
              <a:rPr lang="zh-CN" altLang="en-US" sz="2400" b="1" dirty="0">
                <a:solidFill>
                  <a:srgbClr val="C00000"/>
                </a:solidFill>
              </a:rPr>
              <a:t>的首地址和界限（</a:t>
            </a:r>
            <a:r>
              <a:rPr lang="en-US" altLang="zh-CN" sz="2400" b="1" dirty="0">
                <a:solidFill>
                  <a:srgbClr val="C00000"/>
                </a:solidFill>
              </a:rPr>
              <a:t>GDT</a:t>
            </a:r>
            <a:r>
              <a:rPr lang="zh-CN" altLang="en-US" sz="2400" b="1" dirty="0">
                <a:solidFill>
                  <a:srgbClr val="C00000"/>
                </a:solidFill>
              </a:rPr>
              <a:t>长度</a:t>
            </a:r>
            <a:r>
              <a:rPr lang="en-US" altLang="zh-CN" sz="2400" b="1" dirty="0">
                <a:solidFill>
                  <a:srgbClr val="C00000"/>
                </a:solidFill>
              </a:rPr>
              <a:t>-1</a:t>
            </a:r>
            <a:r>
              <a:rPr lang="zh-CN" altLang="en-US" sz="2400" b="1" dirty="0">
                <a:solidFill>
                  <a:srgbClr val="C00000"/>
                </a:solidFill>
              </a:rPr>
              <a:t>）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b="1" dirty="0">
                <a:solidFill>
                  <a:srgbClr val="C00000"/>
                </a:solidFill>
              </a:rPr>
              <a:t>开启分段机制后的地址转换和保护检查由机器完成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10635" y="9305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段描述符</a:t>
            </a:r>
          </a:p>
        </p:txBody>
      </p:sp>
      <p:sp>
        <p:nvSpPr>
          <p:cNvPr id="16" name="矩形 15"/>
          <p:cNvSpPr/>
          <p:nvPr/>
        </p:nvSpPr>
        <p:spPr>
          <a:xfrm>
            <a:off x="10010635" y="13214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段描述符</a:t>
            </a:r>
          </a:p>
        </p:txBody>
      </p:sp>
    </p:spTree>
    <p:extLst>
      <p:ext uri="{BB962C8B-B14F-4D97-AF65-F5344CB8AC3E}">
        <p14:creationId xmlns:p14="http://schemas.microsoft.com/office/powerpoint/2010/main" val="733730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分段机制的具体实现方案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48378-B629-4A9A-932B-0C7FB8943FF0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0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分段机制：实模式 </a:t>
            </a:r>
            <a:r>
              <a:rPr lang="en-US" altLang="zh-CN" dirty="0"/>
              <a:t>– </a:t>
            </a:r>
            <a:r>
              <a:rPr lang="zh-CN" altLang="en-US" dirty="0"/>
              <a:t>现在</a:t>
            </a:r>
            <a:r>
              <a:rPr lang="en-US" altLang="zh-CN" dirty="0"/>
              <a:t>NEMU</a:t>
            </a:r>
            <a:r>
              <a:rPr lang="zh-CN" altLang="en-US" dirty="0"/>
              <a:t>的访存模式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02983" y="1415184"/>
            <a:ext cx="4482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C00000"/>
                </a:solidFill>
              </a:rPr>
              <a:t>vaddr</a:t>
            </a:r>
            <a:r>
              <a:rPr lang="zh-CN" altLang="en-US" sz="3200" dirty="0">
                <a:solidFill>
                  <a:srgbClr val="C00000"/>
                </a:solidFill>
              </a:rPr>
              <a:t>就是最终访问物理内存的物理地址</a:t>
            </a:r>
            <a:endParaRPr lang="en-US" altLang="zh-CN" sz="3200" dirty="0">
              <a:solidFill>
                <a:srgbClr val="C00000"/>
              </a:solidFill>
            </a:endParaRPr>
          </a:p>
          <a:p>
            <a:r>
              <a:rPr lang="zh-CN" altLang="en-US" sz="3200" dirty="0"/>
              <a:t>类似于</a:t>
            </a:r>
            <a:r>
              <a:rPr lang="zh-CN" altLang="en-US" sz="3200" dirty="0">
                <a:solidFill>
                  <a:srgbClr val="C00000"/>
                </a:solidFill>
              </a:rPr>
              <a:t>实模式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1933-5AF3-43C1-88A5-471EC3E2931A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" y="1361472"/>
            <a:ext cx="8604445" cy="49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40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分段机制：实模式 </a:t>
            </a:r>
            <a:r>
              <a:rPr lang="en-US" altLang="zh-CN" dirty="0"/>
              <a:t>– </a:t>
            </a:r>
            <a:r>
              <a:rPr lang="zh-CN" altLang="en-US" dirty="0"/>
              <a:t>现在</a:t>
            </a:r>
            <a:r>
              <a:rPr lang="en-US" altLang="zh-CN" dirty="0"/>
              <a:t>NEMU</a:t>
            </a:r>
            <a:r>
              <a:rPr lang="zh-CN" altLang="en-US" dirty="0"/>
              <a:t>的访存模式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60523"/>
          </a:xfrm>
        </p:spPr>
        <p:txBody>
          <a:bodyPr>
            <a:normAutofit/>
          </a:bodyPr>
          <a:lstStyle/>
          <a:p>
            <a:r>
              <a:rPr lang="en-US" altLang="zh-CN" dirty="0"/>
              <a:t>8086</a:t>
            </a:r>
            <a:r>
              <a:rPr lang="zh-CN" altLang="en-US" dirty="0"/>
              <a:t>的实模式</a:t>
            </a:r>
            <a:endParaRPr lang="en-US" altLang="zh-CN" dirty="0"/>
          </a:p>
          <a:p>
            <a:pPr lvl="1"/>
            <a:r>
              <a:rPr lang="zh-CN" altLang="en-US" dirty="0"/>
              <a:t>寄存器长度：</a:t>
            </a:r>
            <a:r>
              <a:rPr lang="en-US" altLang="zh-CN" dirty="0"/>
              <a:t>16</a:t>
            </a:r>
            <a:r>
              <a:rPr lang="zh-CN" altLang="en-US" dirty="0"/>
              <a:t>位</a:t>
            </a:r>
            <a:endParaRPr lang="en-US" altLang="zh-CN" dirty="0"/>
          </a:p>
          <a:p>
            <a:pPr lvl="2"/>
            <a:r>
              <a:rPr lang="zh-CN" altLang="en-US" dirty="0"/>
              <a:t>包括段寄存器（</a:t>
            </a:r>
            <a:r>
              <a:rPr lang="en-US" altLang="zh-CN" dirty="0"/>
              <a:t>segment register</a:t>
            </a:r>
            <a:r>
              <a:rPr lang="zh-CN" altLang="en-US" dirty="0"/>
              <a:t>）：</a:t>
            </a:r>
            <a:r>
              <a:rPr lang="en-US" altLang="zh-CN" dirty="0" err="1"/>
              <a:t>seg_reg</a:t>
            </a:r>
            <a:endParaRPr lang="en-US" altLang="zh-CN" dirty="0"/>
          </a:p>
          <a:p>
            <a:pPr lvl="1"/>
            <a:r>
              <a:rPr lang="zh-CN" altLang="en-US" dirty="0"/>
              <a:t>地址线：</a:t>
            </a:r>
            <a:r>
              <a:rPr lang="en-US" altLang="zh-CN" dirty="0"/>
              <a:t>20</a:t>
            </a:r>
            <a:r>
              <a:rPr lang="zh-CN" altLang="en-US" dirty="0"/>
              <a:t>根</a:t>
            </a:r>
            <a:endParaRPr lang="en-US" altLang="zh-CN" dirty="0"/>
          </a:p>
          <a:p>
            <a:pPr lvl="1"/>
            <a:r>
              <a:rPr lang="zh-CN" altLang="en-US" dirty="0"/>
              <a:t>物理地址计算方式</a:t>
            </a:r>
            <a:endParaRPr lang="en-US" altLang="zh-CN" dirty="0"/>
          </a:p>
          <a:p>
            <a:pPr lvl="2"/>
            <a:r>
              <a:rPr lang="en-US" altLang="zh-CN" dirty="0" err="1"/>
              <a:t>physical_address</a:t>
            </a:r>
            <a:r>
              <a:rPr lang="en-US" altLang="zh-CN" dirty="0"/>
              <a:t> = (</a:t>
            </a:r>
            <a:r>
              <a:rPr lang="en-US" altLang="zh-CN" dirty="0" err="1"/>
              <a:t>seg_reg</a:t>
            </a:r>
            <a:r>
              <a:rPr lang="en-US" altLang="zh-CN" dirty="0"/>
              <a:t> &lt;&lt; 4)+ offset</a:t>
            </a:r>
          </a:p>
          <a:p>
            <a:pPr lvl="2"/>
            <a:r>
              <a:rPr lang="zh-CN" altLang="en-US" dirty="0"/>
              <a:t>可寻址空间：</a:t>
            </a:r>
            <a:r>
              <a:rPr lang="en-US" altLang="zh-CN" dirty="0"/>
              <a:t>2</a:t>
            </a:r>
            <a:r>
              <a:rPr lang="en-US" altLang="zh-CN" baseline="30000" dirty="0"/>
              <a:t>20</a:t>
            </a:r>
            <a:r>
              <a:rPr lang="en-US" altLang="zh-CN" dirty="0"/>
              <a:t> = 1MB</a:t>
            </a:r>
          </a:p>
          <a:p>
            <a:r>
              <a:rPr lang="en-US" altLang="zh-CN" dirty="0"/>
              <a:t>NEMU</a:t>
            </a:r>
            <a:r>
              <a:rPr lang="zh-CN" altLang="en-US" dirty="0"/>
              <a:t>类似但不同于实模式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位物理地址直接给出，不需任何转换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8278-B01B-4DF3-8563-4A3DF0B4ADB5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分段机制：启动过程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2451" y="1182255"/>
            <a:ext cx="9892725" cy="4994708"/>
          </a:xfrm>
        </p:spPr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的机器开机后首先进入实模式</a:t>
            </a:r>
            <a:endParaRPr lang="en-US" altLang="zh-CN" dirty="0"/>
          </a:p>
          <a:p>
            <a:pPr lvl="1"/>
            <a:r>
              <a:rPr lang="zh-CN" altLang="en-US" dirty="0"/>
              <a:t>加载操作系统</a:t>
            </a:r>
            <a:endParaRPr lang="en-US" altLang="zh-CN" dirty="0"/>
          </a:p>
          <a:p>
            <a:pPr lvl="1"/>
            <a:r>
              <a:rPr lang="zh-CN" altLang="en-US" dirty="0"/>
              <a:t>操作系统初始化段表</a:t>
            </a:r>
            <a:endParaRPr lang="en-US" altLang="zh-CN" dirty="0"/>
          </a:p>
          <a:p>
            <a:pPr lvl="1"/>
            <a:r>
              <a:rPr lang="zh-CN" altLang="en-US" dirty="0"/>
              <a:t>拨动一个‘开关’，从实模式切换到保护模式（开启分段机制）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17C3-9F1F-40EC-80BF-A93CE85CB51D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869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92136" y="4914900"/>
            <a:ext cx="5282293" cy="14614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分段机制：启动之后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2451" y="1182255"/>
            <a:ext cx="9627549" cy="4994708"/>
          </a:xfrm>
        </p:spPr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的机器开机后首先进入实模式</a:t>
            </a:r>
            <a:endParaRPr lang="en-US" altLang="zh-CN" dirty="0"/>
          </a:p>
          <a:p>
            <a:pPr lvl="1"/>
            <a:r>
              <a:rPr lang="zh-CN" altLang="en-US" dirty="0"/>
              <a:t>加载操作系统</a:t>
            </a:r>
            <a:endParaRPr lang="en-US" altLang="zh-CN" dirty="0"/>
          </a:p>
          <a:p>
            <a:pPr lvl="1"/>
            <a:r>
              <a:rPr lang="zh-CN" altLang="en-US" dirty="0"/>
              <a:t>操作系统初始化段表</a:t>
            </a:r>
            <a:endParaRPr lang="en-US" altLang="zh-CN" dirty="0"/>
          </a:p>
          <a:p>
            <a:pPr lvl="1"/>
            <a:r>
              <a:rPr lang="zh-CN" altLang="en-US" dirty="0"/>
              <a:t>拨动一个‘开关’，从实模式切换到保护模式（开启分段机制）</a:t>
            </a:r>
            <a:endParaRPr lang="en-US" altLang="zh-CN" dirty="0"/>
          </a:p>
          <a:p>
            <a:r>
              <a:rPr lang="zh-CN" altLang="en-US" dirty="0"/>
              <a:t>进入保护模式后</a:t>
            </a:r>
            <a:endParaRPr lang="en-US" altLang="zh-CN" dirty="0"/>
          </a:p>
          <a:p>
            <a:pPr lvl="1"/>
            <a:r>
              <a:rPr lang="zh-CN" altLang="en-US" dirty="0"/>
              <a:t>程序给出</a:t>
            </a:r>
            <a:r>
              <a:rPr lang="en-US" altLang="zh-CN" dirty="0"/>
              <a:t>48</a:t>
            </a:r>
            <a:r>
              <a:rPr lang="zh-CN" altLang="en-US" dirty="0"/>
              <a:t>位逻辑地址（</a:t>
            </a:r>
            <a:r>
              <a:rPr lang="en-US" altLang="zh-CN" dirty="0"/>
              <a:t>16</a:t>
            </a:r>
            <a:r>
              <a:rPr lang="zh-CN" altLang="en-US" dirty="0"/>
              <a:t>位段选择符 </a:t>
            </a:r>
            <a:r>
              <a:rPr lang="en-US" altLang="zh-CN" dirty="0"/>
              <a:t>+ 32</a:t>
            </a:r>
            <a:r>
              <a:rPr lang="zh-CN" altLang="en-US" dirty="0"/>
              <a:t>位有效地址）</a:t>
            </a:r>
            <a:endParaRPr lang="en-US" altLang="zh-CN" dirty="0"/>
          </a:p>
          <a:p>
            <a:pPr lvl="1"/>
            <a:r>
              <a:rPr lang="zh-CN" altLang="en-US" dirty="0"/>
              <a:t>使用段选择符来查段表</a:t>
            </a:r>
            <a:endParaRPr lang="en-US" altLang="zh-CN" dirty="0"/>
          </a:p>
          <a:p>
            <a:pPr lvl="1"/>
            <a:r>
              <a:rPr lang="zh-CN" altLang="en-US" dirty="0"/>
              <a:t>进行段级地址转换得到线性（现在就是物理）地址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E61E-A36D-4639-BF4B-187849E4DA1B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14600" y="53367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 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r>
              <a:rPr lang="en-US" altLang="zh-CN" b="1" dirty="0">
                <a:solidFill>
                  <a:srgbClr val="C00000"/>
                </a:solidFill>
              </a:rPr>
              <a:t> 0x500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  <a:r>
              <a:rPr lang="en-US" altLang="zh-CN" b="1" dirty="0">
                <a:solidFill>
                  <a:srgbClr val="C00000"/>
                </a:solidFill>
              </a:rPr>
              <a:t>0x0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14600" y="4986934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1094014" y="3559629"/>
            <a:ext cx="1151165" cy="1592035"/>
          </a:xfrm>
          <a:custGeom>
            <a:avLst/>
            <a:gdLst>
              <a:gd name="connsiteX0" fmla="*/ 1151165 w 1151165"/>
              <a:gd name="connsiteY0" fmla="*/ 0 h 1592035"/>
              <a:gd name="connsiteX1" fmla="*/ 0 w 1151165"/>
              <a:gd name="connsiteY1" fmla="*/ 734785 h 1592035"/>
              <a:gd name="connsiteX2" fmla="*/ 1151165 w 1151165"/>
              <a:gd name="connsiteY2" fmla="*/ 1592035 h 159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1165" h="1592035">
                <a:moveTo>
                  <a:pt x="1151165" y="0"/>
                </a:moveTo>
                <a:cubicBezTo>
                  <a:pt x="575582" y="234723"/>
                  <a:pt x="0" y="469446"/>
                  <a:pt x="0" y="734785"/>
                </a:cubicBezTo>
                <a:cubicBezTo>
                  <a:pt x="0" y="1000124"/>
                  <a:pt x="575582" y="1296079"/>
                  <a:pt x="1151165" y="1592035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4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2451" y="1182255"/>
            <a:ext cx="9462957" cy="4994708"/>
          </a:xfrm>
        </p:spPr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的机器开机后首先进入实模式</a:t>
            </a:r>
            <a:endParaRPr lang="en-US" altLang="zh-CN" dirty="0"/>
          </a:p>
          <a:p>
            <a:pPr lvl="1"/>
            <a:r>
              <a:rPr lang="zh-CN" altLang="en-US" dirty="0"/>
              <a:t>加载操作系统</a:t>
            </a:r>
            <a:endParaRPr lang="en-US" altLang="zh-CN" dirty="0"/>
          </a:p>
          <a:p>
            <a:pPr lvl="1"/>
            <a:r>
              <a:rPr lang="zh-CN" altLang="en-US" dirty="0"/>
              <a:t>操作系统初始化段表</a:t>
            </a:r>
            <a:endParaRPr lang="en-US" altLang="zh-CN" dirty="0"/>
          </a:p>
          <a:p>
            <a:pPr lvl="1"/>
            <a:r>
              <a:rPr lang="zh-CN" altLang="en-US" dirty="0"/>
              <a:t>拨动一个‘开关’，从实模式切换到保护模式（开启分段机制）</a:t>
            </a:r>
            <a:endParaRPr lang="en-US" altLang="zh-CN" dirty="0"/>
          </a:p>
          <a:p>
            <a:r>
              <a:rPr lang="zh-CN" altLang="en-US" dirty="0"/>
              <a:t>进入保护模式后</a:t>
            </a:r>
            <a:endParaRPr lang="en-US" altLang="zh-CN" dirty="0"/>
          </a:p>
          <a:p>
            <a:pPr lvl="1"/>
            <a:r>
              <a:rPr lang="zh-CN" altLang="en-US" dirty="0"/>
              <a:t>程序给出</a:t>
            </a:r>
            <a:r>
              <a:rPr lang="en-US" altLang="zh-CN" dirty="0"/>
              <a:t>48</a:t>
            </a:r>
            <a:r>
              <a:rPr lang="zh-CN" altLang="en-US" dirty="0"/>
              <a:t>位逻辑地址（</a:t>
            </a:r>
            <a:r>
              <a:rPr lang="en-US" altLang="zh-CN" dirty="0"/>
              <a:t>16</a:t>
            </a:r>
            <a:r>
              <a:rPr lang="zh-CN" altLang="en-US" dirty="0"/>
              <a:t>位段选择符 </a:t>
            </a:r>
            <a:r>
              <a:rPr lang="en-US" altLang="zh-CN" dirty="0"/>
              <a:t>+ 32</a:t>
            </a:r>
            <a:r>
              <a:rPr lang="zh-CN" altLang="en-US" dirty="0"/>
              <a:t>位有效地址）</a:t>
            </a:r>
            <a:endParaRPr lang="en-US" altLang="zh-CN" dirty="0"/>
          </a:p>
          <a:p>
            <a:pPr lvl="1"/>
            <a:r>
              <a:rPr lang="zh-CN" altLang="en-US" dirty="0"/>
              <a:t>使用段选择符来查段表</a:t>
            </a:r>
            <a:endParaRPr lang="en-US" altLang="zh-CN" dirty="0"/>
          </a:p>
          <a:p>
            <a:pPr lvl="1"/>
            <a:r>
              <a:rPr lang="zh-CN" altLang="en-US" dirty="0"/>
              <a:t>进行段级地址转换得到线性（现在就是物理）地址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PPT</a:t>
            </a:r>
            <a:r>
              <a:rPr lang="zh-CN" altLang="en-US" dirty="0">
                <a:solidFill>
                  <a:srgbClr val="C00000"/>
                </a:solidFill>
              </a:rPr>
              <a:t>的讲述次序，注意和开机后的执行次序不同</a:t>
            </a:r>
          </a:p>
        </p:txBody>
      </p:sp>
      <p:sp>
        <p:nvSpPr>
          <p:cNvPr id="5" name="椭圆 4"/>
          <p:cNvSpPr/>
          <p:nvPr/>
        </p:nvSpPr>
        <p:spPr>
          <a:xfrm>
            <a:off x="1689369" y="2344367"/>
            <a:ext cx="525294" cy="525294"/>
          </a:xfrm>
          <a:prstGeom prst="ellips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</a:rPr>
              <a:t>1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89369" y="3399475"/>
            <a:ext cx="525294" cy="997427"/>
          </a:xfrm>
          <a:prstGeom prst="ellips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</a:rPr>
              <a:t>2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324271" y="1675909"/>
            <a:ext cx="525294" cy="525294"/>
          </a:xfrm>
          <a:prstGeom prst="ellips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</a:rPr>
              <a:t>3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55652" y="18318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在代码阶段讲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19C7-9544-4B3F-AA57-1653F0BD1ECE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23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分段机制（那个‘开关’）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328734"/>
          </a:xfrm>
        </p:spPr>
        <p:txBody>
          <a:bodyPr/>
          <a:lstStyle/>
          <a:p>
            <a:r>
              <a:rPr lang="en-US" altLang="zh-CN" dirty="0"/>
              <a:t>80386</a:t>
            </a:r>
            <a:r>
              <a:rPr lang="zh-CN" altLang="en-US" dirty="0"/>
              <a:t>的实模式和保护模式</a:t>
            </a:r>
            <a:endParaRPr lang="en-US" altLang="zh-CN" dirty="0"/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CR0</a:t>
            </a:r>
            <a:r>
              <a:rPr lang="zh-CN" altLang="en-US" dirty="0"/>
              <a:t>寄存器中的</a:t>
            </a:r>
            <a:r>
              <a:rPr lang="en-US" altLang="zh-CN" dirty="0"/>
              <a:t>PE</a:t>
            </a:r>
            <a:r>
              <a:rPr lang="zh-CN" altLang="en-US" dirty="0"/>
              <a:t>位控制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9454" y="2895612"/>
            <a:ext cx="7682760" cy="317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310050" y="5913370"/>
            <a:ext cx="400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当</a:t>
            </a:r>
            <a:r>
              <a:rPr lang="en-US" altLang="zh-CN" dirty="0">
                <a:solidFill>
                  <a:srgbClr val="C00000"/>
                </a:solidFill>
              </a:rPr>
              <a:t>PE</a:t>
            </a:r>
            <a:r>
              <a:rPr lang="zh-CN" altLang="en-US" dirty="0">
                <a:solidFill>
                  <a:srgbClr val="C00000"/>
                </a:solidFill>
              </a:rPr>
              <a:t>置为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时，采用实地址模式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当</a:t>
            </a:r>
            <a:r>
              <a:rPr lang="en-US" altLang="zh-CN" dirty="0">
                <a:solidFill>
                  <a:srgbClr val="C00000"/>
                </a:solidFill>
              </a:rPr>
              <a:t>PE</a:t>
            </a:r>
            <a:r>
              <a:rPr lang="zh-CN" altLang="en-US" dirty="0">
                <a:solidFill>
                  <a:srgbClr val="C00000"/>
                </a:solidFill>
              </a:rPr>
              <a:t>置为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时，采用保护地址模式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9945" y="1138536"/>
            <a:ext cx="45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NEMU</a:t>
            </a:r>
            <a:r>
              <a:rPr lang="zh-CN" altLang="en-US" dirty="0"/>
              <a:t>中，</a:t>
            </a:r>
            <a:r>
              <a:rPr lang="en-US" altLang="zh-CN" dirty="0"/>
              <a:t>CR0</a:t>
            </a:r>
            <a:r>
              <a:rPr lang="zh-CN" altLang="en-US" dirty="0"/>
              <a:t>寄存器如何实现？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en-US" altLang="zh-CN" dirty="0">
                <a:solidFill>
                  <a:srgbClr val="C00000"/>
                </a:solidFill>
              </a:rPr>
              <a:t>EFLAGS</a:t>
            </a:r>
            <a:r>
              <a:rPr lang="zh-CN" altLang="en-US" dirty="0">
                <a:solidFill>
                  <a:srgbClr val="C00000"/>
                </a:solidFill>
              </a:rPr>
              <a:t>寄存器（注意大小端序）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是</a:t>
            </a:r>
            <a:r>
              <a:rPr lang="en-US" altLang="zh-CN" dirty="0">
                <a:solidFill>
                  <a:srgbClr val="C00000"/>
                </a:solidFill>
              </a:rPr>
              <a:t>CPU_STATE</a:t>
            </a:r>
            <a:r>
              <a:rPr lang="zh-CN" altLang="en-US" dirty="0">
                <a:solidFill>
                  <a:srgbClr val="C00000"/>
                </a:solidFill>
              </a:rPr>
              <a:t>的一个成员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1D45-5F62-41CB-ABC8-CDAE83C33548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12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前情提要（</a:t>
            </a:r>
            <a:r>
              <a:rPr lang="en-US" altLang="zh-CN" dirty="0"/>
              <a:t>PA 3-1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2601" y="3875207"/>
            <a:ext cx="7146798" cy="2488944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于是在靠近处理器核心的地方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的芯片上</a:t>
            </a:r>
            <a:endParaRPr lang="en-US" altLang="zh-CN" dirty="0"/>
          </a:p>
          <a:p>
            <a:r>
              <a:rPr lang="zh-CN" altLang="en-US" dirty="0"/>
              <a:t>放置了一些临时存储数据的单元</a:t>
            </a:r>
            <a:endParaRPr lang="en-US" altLang="zh-CN" dirty="0"/>
          </a:p>
          <a:p>
            <a:pPr lvl="1"/>
            <a:r>
              <a:rPr lang="en-US" altLang="zh-CN" dirty="0"/>
              <a:t>Cache</a:t>
            </a:r>
          </a:p>
          <a:p>
            <a:r>
              <a:rPr lang="zh-CN" altLang="en-US" dirty="0"/>
              <a:t>解决相应的设计问题</a:t>
            </a:r>
            <a:endParaRPr lang="en-US" altLang="zh-CN" dirty="0"/>
          </a:p>
          <a:p>
            <a:pPr lvl="1"/>
            <a:r>
              <a:rPr lang="zh-CN" altLang="en-US" dirty="0"/>
              <a:t>问题一：</a:t>
            </a:r>
            <a:r>
              <a:rPr lang="en-US" altLang="zh-CN" dirty="0"/>
              <a:t> Cache</a:t>
            </a:r>
            <a:r>
              <a:rPr lang="zh-CN" altLang="en-US" dirty="0"/>
              <a:t>行和主存块的映射</a:t>
            </a:r>
            <a:endParaRPr lang="en-US" altLang="zh-CN" dirty="0"/>
          </a:p>
          <a:p>
            <a:pPr lvl="1"/>
            <a:r>
              <a:rPr lang="zh-CN" altLang="en-US" dirty="0"/>
              <a:t>问题二：</a:t>
            </a:r>
            <a:r>
              <a:rPr lang="en-US" altLang="zh-CN" dirty="0"/>
              <a:t> Cache</a:t>
            </a:r>
            <a:r>
              <a:rPr lang="zh-CN" altLang="en-US" dirty="0"/>
              <a:t>中主存块的替换算法</a:t>
            </a:r>
            <a:endParaRPr lang="en-US" altLang="zh-CN" dirty="0"/>
          </a:p>
          <a:p>
            <a:pPr lvl="1"/>
            <a:r>
              <a:rPr lang="zh-CN" altLang="en-US" dirty="0"/>
              <a:t>问题三：</a:t>
            </a:r>
            <a:r>
              <a:rPr lang="en-US" altLang="zh-CN" dirty="0"/>
              <a:t> Cache</a:t>
            </a:r>
            <a:r>
              <a:rPr lang="zh-CN" altLang="en-US" dirty="0"/>
              <a:t>一致性问题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654357" y="1656649"/>
            <a:ext cx="5214510" cy="1762782"/>
            <a:chOff x="223736" y="2512270"/>
            <a:chExt cx="13433495" cy="45412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068" y="2512270"/>
              <a:ext cx="3129469" cy="325749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31" y="3238174"/>
              <a:ext cx="2809790" cy="2809790"/>
            </a:xfrm>
            <a:prstGeom prst="rect">
              <a:avLst/>
            </a:prstGeom>
          </p:spPr>
        </p:pic>
        <p:sp>
          <p:nvSpPr>
            <p:cNvPr id="7" name="左右箭头 6"/>
            <p:cNvSpPr/>
            <p:nvPr/>
          </p:nvSpPr>
          <p:spPr>
            <a:xfrm>
              <a:off x="2923696" y="4563354"/>
              <a:ext cx="1927175" cy="379380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223736" y="3132306"/>
              <a:ext cx="6157609" cy="3287949"/>
            </a:xfrm>
            <a:custGeom>
              <a:avLst/>
              <a:gdLst>
                <a:gd name="connsiteX0" fmla="*/ 0 w 6157609"/>
                <a:gd name="connsiteY0" fmla="*/ 0 h 3287949"/>
                <a:gd name="connsiteX1" fmla="*/ 29183 w 6157609"/>
                <a:gd name="connsiteY1" fmla="*/ 3287949 h 3287949"/>
                <a:gd name="connsiteX2" fmla="*/ 5651770 w 6157609"/>
                <a:gd name="connsiteY2" fmla="*/ 3210128 h 3287949"/>
                <a:gd name="connsiteX3" fmla="*/ 5680953 w 6157609"/>
                <a:gd name="connsiteY3" fmla="*/ 3103124 h 3287949"/>
                <a:gd name="connsiteX4" fmla="*/ 5690681 w 6157609"/>
                <a:gd name="connsiteY4" fmla="*/ 3035030 h 3287949"/>
                <a:gd name="connsiteX5" fmla="*/ 6157609 w 6157609"/>
                <a:gd name="connsiteY5" fmla="*/ 1429966 h 3287949"/>
                <a:gd name="connsiteX6" fmla="*/ 6040877 w 6157609"/>
                <a:gd name="connsiteY6" fmla="*/ 1371600 h 3287949"/>
                <a:gd name="connsiteX7" fmla="*/ 2996119 w 6157609"/>
                <a:gd name="connsiteY7" fmla="*/ 19456 h 3287949"/>
                <a:gd name="connsiteX8" fmla="*/ 0 w 6157609"/>
                <a:gd name="connsiteY8" fmla="*/ 0 h 328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7609" h="3287949">
                  <a:moveTo>
                    <a:pt x="0" y="0"/>
                  </a:moveTo>
                  <a:lnTo>
                    <a:pt x="29183" y="3287949"/>
                  </a:lnTo>
                  <a:lnTo>
                    <a:pt x="5651770" y="3210128"/>
                  </a:lnTo>
                  <a:cubicBezTo>
                    <a:pt x="5661498" y="3174460"/>
                    <a:pt x="5672933" y="3139214"/>
                    <a:pt x="5680953" y="3103124"/>
                  </a:cubicBezTo>
                  <a:cubicBezTo>
                    <a:pt x="5685927" y="3080742"/>
                    <a:pt x="5690681" y="3035030"/>
                    <a:pt x="5690681" y="3035030"/>
                  </a:cubicBezTo>
                  <a:lnTo>
                    <a:pt x="6157609" y="1429966"/>
                  </a:lnTo>
                  <a:lnTo>
                    <a:pt x="6040877" y="1371600"/>
                  </a:lnTo>
                  <a:lnTo>
                    <a:pt x="2996119" y="194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45520" y="5864177"/>
              <a:ext cx="7611711" cy="118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C00000"/>
                  </a:solidFill>
                </a:rPr>
                <a:t>对这一块有点不满意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194414" y="96491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食材摆太远，取用太耗时</a:t>
            </a: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H="1">
            <a:off x="5076446" y="1195743"/>
            <a:ext cx="1117969" cy="11971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817A-BB72-4B34-86D7-63AC45623459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154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2451" y="1182255"/>
            <a:ext cx="9462957" cy="4994708"/>
          </a:xfrm>
        </p:spPr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的机器开机后首先进入实模式</a:t>
            </a:r>
            <a:endParaRPr lang="en-US" altLang="zh-CN" dirty="0"/>
          </a:p>
          <a:p>
            <a:pPr lvl="1"/>
            <a:r>
              <a:rPr lang="zh-CN" altLang="en-US" dirty="0"/>
              <a:t>加载操作系统</a:t>
            </a:r>
            <a:endParaRPr lang="en-US" altLang="zh-CN" dirty="0"/>
          </a:p>
          <a:p>
            <a:pPr lvl="1"/>
            <a:r>
              <a:rPr lang="zh-CN" altLang="en-US" dirty="0"/>
              <a:t>操作系统初始化段表</a:t>
            </a:r>
            <a:endParaRPr lang="en-US" altLang="zh-CN" dirty="0"/>
          </a:p>
          <a:p>
            <a:pPr lvl="1"/>
            <a:r>
              <a:rPr lang="zh-CN" altLang="en-US" dirty="0"/>
              <a:t>拨动一个‘开关’，从实模式切换到保护模式（开启分段机制）</a:t>
            </a:r>
            <a:endParaRPr lang="en-US" altLang="zh-CN" dirty="0"/>
          </a:p>
          <a:p>
            <a:r>
              <a:rPr lang="zh-CN" altLang="en-US" dirty="0"/>
              <a:t>进入保护模式后</a:t>
            </a:r>
            <a:endParaRPr lang="en-US" altLang="zh-CN" dirty="0"/>
          </a:p>
          <a:p>
            <a:pPr lvl="1"/>
            <a:r>
              <a:rPr lang="zh-CN" altLang="en-US" dirty="0"/>
              <a:t>程序给出</a:t>
            </a:r>
            <a:r>
              <a:rPr lang="en-US" altLang="zh-CN" dirty="0"/>
              <a:t>48</a:t>
            </a:r>
            <a:r>
              <a:rPr lang="zh-CN" altLang="en-US" dirty="0"/>
              <a:t>位逻辑地址（</a:t>
            </a:r>
            <a:r>
              <a:rPr lang="en-US" altLang="zh-CN" dirty="0"/>
              <a:t>16</a:t>
            </a:r>
            <a:r>
              <a:rPr lang="zh-CN" altLang="en-US" dirty="0"/>
              <a:t>位段选择符 </a:t>
            </a:r>
            <a:r>
              <a:rPr lang="en-US" altLang="zh-CN" dirty="0"/>
              <a:t>+ 32</a:t>
            </a:r>
            <a:r>
              <a:rPr lang="zh-CN" altLang="en-US" dirty="0"/>
              <a:t>位有效地址）</a:t>
            </a:r>
            <a:endParaRPr lang="en-US" altLang="zh-CN" dirty="0"/>
          </a:p>
          <a:p>
            <a:pPr lvl="1"/>
            <a:r>
              <a:rPr lang="zh-CN" altLang="en-US" dirty="0"/>
              <a:t>使用段选择符来查段表</a:t>
            </a:r>
            <a:endParaRPr lang="en-US" altLang="zh-CN" dirty="0"/>
          </a:p>
          <a:p>
            <a:pPr lvl="1"/>
            <a:r>
              <a:rPr lang="zh-CN" altLang="en-US" dirty="0"/>
              <a:t>进行段级地址转换得到线性（现在就是物理）地址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19C7-9544-4B3F-AA57-1653F0BD1ECE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92136" y="4914900"/>
            <a:ext cx="5282293" cy="14614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514600" y="53367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要访问内存的哪个段？</a:t>
            </a:r>
            <a:r>
              <a:rPr lang="en-US" altLang="zh-CN" b="1" dirty="0">
                <a:solidFill>
                  <a:srgbClr val="C00000"/>
                </a:solidFill>
              </a:rPr>
              <a:t> 0</a:t>
            </a:r>
            <a:r>
              <a:rPr lang="zh-CN" altLang="en-US" b="1" dirty="0">
                <a:solidFill>
                  <a:srgbClr val="C00000"/>
                </a:solidFill>
              </a:rPr>
              <a:t>号段</a:t>
            </a:r>
            <a:endParaRPr lang="en-US" altLang="zh-CN" dirty="0"/>
          </a:p>
          <a:p>
            <a:r>
              <a:rPr lang="zh-CN" altLang="en-US" dirty="0"/>
              <a:t>访问的数据相对段基址的偏移量是多少？</a:t>
            </a:r>
            <a:r>
              <a:rPr lang="en-US" altLang="zh-CN" b="1" dirty="0">
                <a:solidFill>
                  <a:srgbClr val="C00000"/>
                </a:solidFill>
              </a:rPr>
              <a:t> 0x500</a:t>
            </a:r>
            <a:endParaRPr lang="en-US" altLang="zh-CN" dirty="0"/>
          </a:p>
          <a:p>
            <a:r>
              <a:rPr lang="zh-CN" altLang="en-US" dirty="0"/>
              <a:t>程序自身的权限等级是多少？</a:t>
            </a:r>
            <a:r>
              <a:rPr lang="en-US" altLang="zh-CN" b="1" dirty="0">
                <a:solidFill>
                  <a:srgbClr val="C00000"/>
                </a:solidFill>
              </a:rPr>
              <a:t>0x0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14600" y="4986934"/>
            <a:ext cx="35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程序访存时提供如下信息：</a:t>
            </a:r>
          </a:p>
        </p:txBody>
      </p:sp>
      <p:sp>
        <p:nvSpPr>
          <p:cNvPr id="14" name="任意多边形 13"/>
          <p:cNvSpPr/>
          <p:nvPr/>
        </p:nvSpPr>
        <p:spPr>
          <a:xfrm>
            <a:off x="1094014" y="3559629"/>
            <a:ext cx="1151165" cy="1592035"/>
          </a:xfrm>
          <a:custGeom>
            <a:avLst/>
            <a:gdLst>
              <a:gd name="connsiteX0" fmla="*/ 1151165 w 1151165"/>
              <a:gd name="connsiteY0" fmla="*/ 0 h 1592035"/>
              <a:gd name="connsiteX1" fmla="*/ 0 w 1151165"/>
              <a:gd name="connsiteY1" fmla="*/ 734785 h 1592035"/>
              <a:gd name="connsiteX2" fmla="*/ 1151165 w 1151165"/>
              <a:gd name="connsiteY2" fmla="*/ 1592035 h 159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1165" h="1592035">
                <a:moveTo>
                  <a:pt x="1151165" y="0"/>
                </a:moveTo>
                <a:cubicBezTo>
                  <a:pt x="575582" y="234723"/>
                  <a:pt x="0" y="469446"/>
                  <a:pt x="0" y="734785"/>
                </a:cubicBezTo>
                <a:cubicBezTo>
                  <a:pt x="0" y="1000124"/>
                  <a:pt x="575582" y="1296079"/>
                  <a:pt x="1151165" y="1592035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89369" y="3399475"/>
            <a:ext cx="525294" cy="997427"/>
          </a:xfrm>
          <a:prstGeom prst="ellips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</a:rPr>
              <a:t>2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757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311468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逻辑地址：</a:t>
            </a:r>
            <a:r>
              <a:rPr lang="en-US" altLang="zh-CN" dirty="0"/>
              <a:t>48</a:t>
            </a:r>
            <a:r>
              <a:rPr lang="zh-CN" altLang="en-US" dirty="0"/>
              <a:t>位</a:t>
            </a:r>
            <a:endParaRPr lang="en-US" altLang="zh-CN" dirty="0"/>
          </a:p>
          <a:p>
            <a:pPr lvl="3"/>
            <a:r>
              <a:rPr lang="zh-CN" altLang="en-US" dirty="0"/>
              <a:t>也称虚拟地址、虚地址</a:t>
            </a:r>
            <a:endParaRPr lang="en-US" altLang="zh-CN" dirty="0"/>
          </a:p>
          <a:p>
            <a:pPr lvl="2"/>
            <a:r>
              <a:rPr lang="zh-CN" altLang="en-US" dirty="0"/>
              <a:t>其中</a:t>
            </a:r>
            <a:endParaRPr lang="en-US" altLang="zh-CN" dirty="0"/>
          </a:p>
          <a:p>
            <a:pPr lvl="3"/>
            <a:r>
              <a:rPr lang="zh-CN" altLang="en-US" dirty="0"/>
              <a:t>段选择符：</a:t>
            </a:r>
            <a:r>
              <a:rPr lang="en-US" altLang="zh-CN" dirty="0"/>
              <a:t>16</a:t>
            </a:r>
            <a:r>
              <a:rPr lang="zh-CN" altLang="en-US" dirty="0"/>
              <a:t>位（</a:t>
            </a:r>
            <a:r>
              <a:rPr lang="en-US" altLang="zh-CN" dirty="0" err="1"/>
              <a:t>sreg</a:t>
            </a:r>
            <a:r>
              <a:rPr lang="zh-CN" altLang="en-US" dirty="0"/>
              <a:t>对应的段寄存器内容）</a:t>
            </a:r>
            <a:endParaRPr lang="en-US" altLang="zh-CN" dirty="0"/>
          </a:p>
          <a:p>
            <a:pPr lvl="3"/>
            <a:r>
              <a:rPr lang="zh-CN" altLang="en-US" dirty="0"/>
              <a:t>段内偏移量（有效地址）：</a:t>
            </a:r>
            <a:r>
              <a:rPr lang="en-US" altLang="zh-CN" dirty="0"/>
              <a:t>32</a:t>
            </a:r>
            <a:r>
              <a:rPr lang="zh-CN" altLang="en-US" dirty="0"/>
              <a:t>位（</a:t>
            </a:r>
            <a:r>
              <a:rPr lang="en-US" altLang="zh-CN" dirty="0" err="1"/>
              <a:t>vaddr</a:t>
            </a:r>
            <a:r>
              <a:rPr lang="zh-CN" altLang="en-US" dirty="0"/>
              <a:t>给出的</a:t>
            </a:r>
            <a:r>
              <a:rPr lang="en-US" altLang="zh-CN" dirty="0"/>
              <a:t>32</a:t>
            </a:r>
            <a:r>
              <a:rPr lang="zh-CN" altLang="en-US" dirty="0"/>
              <a:t>位地址）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095472" y="4657564"/>
            <a:ext cx="857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15              0    31                                   0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+----------------+   +-------------------------------------+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8546" y="592933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段选择符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38942" y="592933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段内偏移量（有效地址）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1FA7-117B-4280-97AA-89B12253B0ED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665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311468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</a:p>
          <a:p>
            <a:pPr lvl="3"/>
            <a:r>
              <a:rPr lang="en-US" altLang="zh-CN" dirty="0"/>
              <a:t>CS, SS, DS, ES, FS, GS</a:t>
            </a:r>
          </a:p>
          <a:p>
            <a:pPr lvl="3"/>
            <a:r>
              <a:rPr lang="en-US" altLang="zh-CN" dirty="0"/>
              <a:t>CS</a:t>
            </a:r>
            <a:r>
              <a:rPr lang="zh-CN" altLang="en-US" dirty="0"/>
              <a:t>：代码段寄存器</a:t>
            </a:r>
            <a:endParaRPr lang="en-US" altLang="zh-CN" dirty="0"/>
          </a:p>
          <a:p>
            <a:pPr lvl="3"/>
            <a:r>
              <a:rPr lang="en-US" altLang="zh-CN" dirty="0"/>
              <a:t>SS</a:t>
            </a:r>
            <a:r>
              <a:rPr lang="zh-CN" altLang="en-US" dirty="0"/>
              <a:t>：栈段寄存器</a:t>
            </a:r>
            <a:endParaRPr lang="en-US" altLang="zh-CN" dirty="0"/>
          </a:p>
          <a:p>
            <a:pPr lvl="3"/>
            <a:r>
              <a:rPr lang="en-US" altLang="zh-CN" dirty="0"/>
              <a:t>DS</a:t>
            </a:r>
            <a:r>
              <a:rPr lang="zh-CN" altLang="en-US" dirty="0"/>
              <a:t>：数据段寄存器</a:t>
            </a:r>
            <a:endParaRPr lang="en-US" altLang="zh-CN" dirty="0"/>
          </a:p>
          <a:p>
            <a:pPr lvl="3"/>
            <a:r>
              <a:rPr lang="zh-CN" altLang="en-US" dirty="0"/>
              <a:t>其他三个：可以指向任意的数据段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095472" y="4657564"/>
            <a:ext cx="857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15              0    31                                   0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+----------------+   +-------------------------------------+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8546" y="592933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段选择符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38942" y="592933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段内偏移量（有效地址）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850D4-0386-43C0-8949-1306A222D4C7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706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400172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</a:p>
        </p:txBody>
      </p:sp>
      <p:sp>
        <p:nvSpPr>
          <p:cNvPr id="11" name="矩形 10"/>
          <p:cNvSpPr/>
          <p:nvPr/>
        </p:nvSpPr>
        <p:spPr>
          <a:xfrm>
            <a:off x="-261982" y="3876779"/>
            <a:ext cx="78581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15                      3 2   0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+-------------------------+-+---+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|                         |T|   |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|           INDEX         | |RPL|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|                         |I|   |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+-------------------------+-+---+</a:t>
            </a:r>
          </a:p>
          <a:p>
            <a:endParaRPr lang="en-US" altLang="zh-CN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TI  - TABLE INDICATOR</a:t>
            </a:r>
          </a:p>
          <a:p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RPL - REQUESTOR'S PRIVILEGE LEVEL</a:t>
            </a:r>
            <a:endParaRPr lang="zh-CN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1786" y="3357563"/>
            <a:ext cx="37862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表示选择全局描述符表（</a:t>
            </a:r>
            <a:r>
              <a:rPr lang="en-US" altLang="zh-CN" dirty="0"/>
              <a:t>GDT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表示选择局部描述符表（</a:t>
            </a:r>
            <a:r>
              <a:rPr lang="en-US" altLang="zh-CN" dirty="0"/>
              <a:t>LDT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RPL</a:t>
            </a:r>
            <a:r>
              <a:rPr lang="zh-CN" altLang="en-US" dirty="0"/>
              <a:t>：定义当前程序段的特权等级</a:t>
            </a:r>
            <a:endParaRPr lang="en-US" altLang="zh-CN" dirty="0"/>
          </a:p>
          <a:p>
            <a:r>
              <a:rPr lang="en-US" altLang="zh-CN" dirty="0"/>
              <a:t>00</a:t>
            </a:r>
            <a:r>
              <a:rPr lang="zh-CN" altLang="en-US" dirty="0"/>
              <a:t>表示最高级，内核态</a:t>
            </a:r>
            <a:endParaRPr lang="en-US" altLang="zh-CN" dirty="0"/>
          </a:p>
          <a:p>
            <a:r>
              <a:rPr lang="en-US" altLang="zh-CN" dirty="0"/>
              <a:t>11</a:t>
            </a:r>
            <a:r>
              <a:rPr lang="zh-CN" altLang="en-US" dirty="0"/>
              <a:t>表示最低级，用户态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Index</a:t>
            </a:r>
            <a:r>
              <a:rPr lang="zh-CN" altLang="en-US" dirty="0"/>
              <a:t>：在段描述符表中的索引</a:t>
            </a:r>
            <a:endParaRPr lang="en-US" altLang="zh-CN" dirty="0"/>
          </a:p>
        </p:txBody>
      </p:sp>
      <p:sp>
        <p:nvSpPr>
          <p:cNvPr id="14" name="TextBox 13"/>
          <p:cNvSpPr txBox="1"/>
          <p:nvPr/>
        </p:nvSpPr>
        <p:spPr>
          <a:xfrm>
            <a:off x="1981201" y="2824459"/>
            <a:ext cx="3056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在</a:t>
            </a:r>
            <a:r>
              <a:rPr lang="en-US" altLang="zh-CN" dirty="0">
                <a:solidFill>
                  <a:srgbClr val="C00000"/>
                </a:solidFill>
              </a:rPr>
              <a:t>NEMU</a:t>
            </a:r>
            <a:r>
              <a:rPr lang="zh-CN" altLang="en-US" dirty="0">
                <a:solidFill>
                  <a:srgbClr val="C00000"/>
                </a:solidFill>
              </a:rPr>
              <a:t>中如何实现？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en-US" altLang="zh-CN" dirty="0">
                <a:solidFill>
                  <a:srgbClr val="C00000"/>
                </a:solidFill>
              </a:rPr>
              <a:t>EFLAGS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是</a:t>
            </a:r>
            <a:r>
              <a:rPr lang="en-US" altLang="zh-CN" dirty="0">
                <a:solidFill>
                  <a:srgbClr val="C00000"/>
                </a:solidFill>
              </a:rPr>
              <a:t>CPU_STATE</a:t>
            </a:r>
            <a:r>
              <a:rPr lang="zh-CN" altLang="en-US" dirty="0">
                <a:solidFill>
                  <a:srgbClr val="C00000"/>
                </a:solidFill>
              </a:rPr>
              <a:t>的一个成员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37A-E4B9-4069-8FC9-AEFEA7A13BE6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848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32873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</a:p>
        </p:txBody>
      </p:sp>
      <p:sp>
        <p:nvSpPr>
          <p:cNvPr id="6" name="矩形 5"/>
          <p:cNvSpPr/>
          <p:nvPr/>
        </p:nvSpPr>
        <p:spPr>
          <a:xfrm>
            <a:off x="3034474" y="2841278"/>
            <a:ext cx="778672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15              0    31                                   0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+---+---------+--+   +-------------------+-----------------+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+------+         V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DESCRIPTOR TABLE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+------------+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|------------|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SEGMENT   | BASE          +---+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+-&gt;| DESCRIPTOR |--------------&gt;| + |&lt;------+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|------------| ADDRESS       +-+-+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           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+------------+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V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LINEAR  +------------+-----------+--------------+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ADDRESS |    DIR     |   PAGE    |    OFFSET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+------------+-----------+--------------+</a:t>
            </a:r>
            <a:endParaRPr lang="zh-CN" altLang="en-US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D0BB-792A-4CB8-ADC1-B1858DDEF0D4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073094"/>
              </p:ext>
            </p:extLst>
          </p:nvPr>
        </p:nvGraphicFramePr>
        <p:xfrm>
          <a:off x="234946" y="4326635"/>
          <a:ext cx="2679019" cy="1203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851">
                  <a:extLst>
                    <a:ext uri="{9D8B030D-6E8A-4147-A177-3AD203B41FA5}">
                      <a16:colId xmlns:a16="http://schemas.microsoft.com/office/drawing/2014/main" val="1965953929"/>
                    </a:ext>
                  </a:extLst>
                </a:gridCol>
                <a:gridCol w="632734">
                  <a:extLst>
                    <a:ext uri="{9D8B030D-6E8A-4147-A177-3AD203B41FA5}">
                      <a16:colId xmlns:a16="http://schemas.microsoft.com/office/drawing/2014/main" val="316478742"/>
                    </a:ext>
                  </a:extLst>
                </a:gridCol>
                <a:gridCol w="868325">
                  <a:extLst>
                    <a:ext uri="{9D8B030D-6E8A-4147-A177-3AD203B41FA5}">
                      <a16:colId xmlns:a16="http://schemas.microsoft.com/office/drawing/2014/main" val="3984031189"/>
                    </a:ext>
                  </a:extLst>
                </a:gridCol>
                <a:gridCol w="498109">
                  <a:extLst>
                    <a:ext uri="{9D8B030D-6E8A-4147-A177-3AD203B41FA5}">
                      <a16:colId xmlns:a16="http://schemas.microsoft.com/office/drawing/2014/main" val="2043809981"/>
                    </a:ext>
                  </a:extLst>
                </a:gridCol>
              </a:tblGrid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段基址（</a:t>
                      </a:r>
                      <a:r>
                        <a:rPr lang="en-US" altLang="zh-CN" sz="1100" dirty="0"/>
                        <a:t>base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界限（</a:t>
                      </a:r>
                      <a:r>
                        <a:rPr lang="en-US" altLang="zh-CN" sz="1100" dirty="0"/>
                        <a:t>limit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权限要求（</a:t>
                      </a:r>
                      <a:r>
                        <a:rPr lang="en-US" altLang="zh-CN" sz="1100" dirty="0"/>
                        <a:t>DPL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99958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0x1000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81927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0x1000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0xFFFF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0x3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391592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4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379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034474" y="2841278"/>
            <a:ext cx="778672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15              0    31                                   0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+---+---------+--+   +-------------------+-----------------+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+------+         V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DESCRIPTOR TABLE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+------------+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|------------|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SEGMENT   | BASE          +---+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+-&gt;| DESCRIPTOR |--------------&gt;| + |&lt;------+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|------------| ADDRESS       +-+-+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           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+------------+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V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LINEAR  +------------+-----------+--------------+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ADDRESS |    DIR     |   PAGE    |    OFFSET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+------------+-----------+--------------+</a:t>
            </a:r>
            <a:endParaRPr lang="zh-CN" altLang="en-US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32873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</a:p>
        </p:txBody>
      </p:sp>
      <p:sp>
        <p:nvSpPr>
          <p:cNvPr id="5" name="矩形 4"/>
          <p:cNvSpPr/>
          <p:nvPr/>
        </p:nvSpPr>
        <p:spPr>
          <a:xfrm>
            <a:off x="3809127" y="4749452"/>
            <a:ext cx="1000116" cy="64294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13965" y="4751210"/>
            <a:ext cx="78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段描述符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3784-23BA-4A0B-A398-21FD8BC47897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552286"/>
              </p:ext>
            </p:extLst>
          </p:nvPr>
        </p:nvGraphicFramePr>
        <p:xfrm>
          <a:off x="234946" y="4326635"/>
          <a:ext cx="2679019" cy="1203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851">
                  <a:extLst>
                    <a:ext uri="{9D8B030D-6E8A-4147-A177-3AD203B41FA5}">
                      <a16:colId xmlns:a16="http://schemas.microsoft.com/office/drawing/2014/main" val="1965953929"/>
                    </a:ext>
                  </a:extLst>
                </a:gridCol>
                <a:gridCol w="632734">
                  <a:extLst>
                    <a:ext uri="{9D8B030D-6E8A-4147-A177-3AD203B41FA5}">
                      <a16:colId xmlns:a16="http://schemas.microsoft.com/office/drawing/2014/main" val="316478742"/>
                    </a:ext>
                  </a:extLst>
                </a:gridCol>
                <a:gridCol w="868325">
                  <a:extLst>
                    <a:ext uri="{9D8B030D-6E8A-4147-A177-3AD203B41FA5}">
                      <a16:colId xmlns:a16="http://schemas.microsoft.com/office/drawing/2014/main" val="3984031189"/>
                    </a:ext>
                  </a:extLst>
                </a:gridCol>
                <a:gridCol w="498109">
                  <a:extLst>
                    <a:ext uri="{9D8B030D-6E8A-4147-A177-3AD203B41FA5}">
                      <a16:colId xmlns:a16="http://schemas.microsoft.com/office/drawing/2014/main" val="2043809981"/>
                    </a:ext>
                  </a:extLst>
                </a:gridCol>
              </a:tblGrid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段基址（</a:t>
                      </a:r>
                      <a:r>
                        <a:rPr lang="en-US" altLang="zh-CN" sz="1100" dirty="0"/>
                        <a:t>base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界限（</a:t>
                      </a:r>
                      <a:r>
                        <a:rPr lang="en-US" altLang="zh-CN" sz="1100" dirty="0"/>
                        <a:t>limit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权限要求（</a:t>
                      </a:r>
                      <a:r>
                        <a:rPr lang="en-US" altLang="zh-CN" sz="1100" dirty="0"/>
                        <a:t>DPL</a:t>
                      </a:r>
                      <a:r>
                        <a:rPr lang="zh-CN" altLang="en-US" sz="1100" dirty="0"/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其它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99958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0x1000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81927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0x1000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0xFFFF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0x3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391592"/>
                  </a:ext>
                </a:extLst>
              </a:tr>
              <a:tr h="143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…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42634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14436" y="4955720"/>
            <a:ext cx="2810693" cy="35207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67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</a:p>
        </p:txBody>
      </p:sp>
      <p:sp>
        <p:nvSpPr>
          <p:cNvPr id="6" name="矩形 5"/>
          <p:cNvSpPr/>
          <p:nvPr/>
        </p:nvSpPr>
        <p:spPr>
          <a:xfrm>
            <a:off x="1180304" y="3271953"/>
            <a:ext cx="192882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15              0    31                                   0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+---+---------+--+   +-------------------+-----------------+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+------+         V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DESCRIPTOR TABLE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+------------+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|------------|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SEGMENT   | BASE          +---+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+-&gt;| DESCRIPTOR |--------------&gt;| + |&lt;------+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|------------| ADDRESS       +-+-+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            |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+------------+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V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LINEAR  +------------+-----------+--------------+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ADDRESS |    DIR     |   PAGE    |    OFFSET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+------------+-----------+--------------+</a:t>
            </a:r>
            <a:endParaRPr lang="zh-CN" altLang="en-US" sz="3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2662" y="4808613"/>
            <a:ext cx="85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段描述符</a:t>
            </a:r>
          </a:p>
        </p:txBody>
      </p:sp>
      <p:sp>
        <p:nvSpPr>
          <p:cNvPr id="8" name="矩形 7"/>
          <p:cNvSpPr/>
          <p:nvPr/>
        </p:nvSpPr>
        <p:spPr>
          <a:xfrm>
            <a:off x="3881422" y="3383804"/>
            <a:ext cx="66437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737360" y="3934680"/>
            <a:ext cx="2215500" cy="44530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C1E7-233C-4942-9F55-C5A2BDA316A5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766990-0351-49C2-A302-CEDD31B63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06" y="457562"/>
            <a:ext cx="5084470" cy="134521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22023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92A4-5F0B-4A14-A906-D638770C1C5A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80304" y="3271953"/>
            <a:ext cx="192882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15              0    31                                   0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LOGICAL +----------------+   +-------------------------------------+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ADDRESS |    SELECTOR    |   |                OFFSET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+---+---------+--+   +-------------------+-----------------+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+------+         V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DESCRIPTOR TABLE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+------------+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          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|------------|          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|  |  SEGMENT   | BASE          +---+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+-&gt;| DESCRIPTOR |--------------&gt;| + |&lt;------+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|------------| ADDRESS       +-+-+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|            |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+------------+             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                   V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LINEAR  +------------+-----------+--------------+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ADDRESS |    DIR     |   PAGE    |    OFFSET    |</a:t>
            </a:r>
          </a:p>
          <a:p>
            <a:r>
              <a:rPr lang="en-US" altLang="zh-CN" sz="3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        +------------+-----------+--------------+</a:t>
            </a:r>
            <a:endParaRPr lang="zh-CN" altLang="en-US" sz="3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452662" y="4808613"/>
            <a:ext cx="85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段描述符</a:t>
            </a:r>
          </a:p>
        </p:txBody>
      </p:sp>
      <p:sp>
        <p:nvSpPr>
          <p:cNvPr id="14" name="矩形 13"/>
          <p:cNvSpPr/>
          <p:nvPr/>
        </p:nvSpPr>
        <p:spPr>
          <a:xfrm>
            <a:off x="3881422" y="3383804"/>
            <a:ext cx="66437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737360" y="3934680"/>
            <a:ext cx="2215500" cy="44530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68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4000" y="3571877"/>
            <a:ext cx="66437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11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11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5939" y="3050094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D11C-3B84-4745-A37B-A04F72493F92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923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7814" y="464001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位基地址</a:t>
            </a:r>
          </a:p>
        </p:txBody>
      </p:sp>
      <p:cxnSp>
        <p:nvCxnSpPr>
          <p:cNvPr id="10" name="直接箭头连接符 9"/>
          <p:cNvCxnSpPr>
            <a:endCxn id="6" idx="3"/>
          </p:cNvCxnSpPr>
          <p:nvPr/>
        </p:nvCxnSpPr>
        <p:spPr>
          <a:xfrm rot="10800000" flipV="1">
            <a:off x="6248012" y="3925638"/>
            <a:ext cx="2286016" cy="899046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6" idx="3"/>
          </p:cNvCxnSpPr>
          <p:nvPr/>
        </p:nvCxnSpPr>
        <p:spPr>
          <a:xfrm rot="10800000">
            <a:off x="6248012" y="4824684"/>
            <a:ext cx="2286016" cy="138697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6" idx="3"/>
          </p:cNvCxnSpPr>
          <p:nvPr/>
        </p:nvCxnSpPr>
        <p:spPr>
          <a:xfrm rot="10800000" flipV="1">
            <a:off x="6248012" y="4139952"/>
            <a:ext cx="2286016" cy="68473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98083" y="306838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04DC-8589-42F7-A41F-5A0D9F010C40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55875" y="3764719"/>
            <a:ext cx="6643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752" y="4838097"/>
            <a:ext cx="2084832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396547" y="4280386"/>
            <a:ext cx="1054873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1752" y="4262946"/>
            <a:ext cx="1054873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65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对内存进行分段保护的动机和基本思想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48378-B629-4A9A-932B-0C7FB8943FF0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966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609240"/>
            <a:ext cx="5976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32</a:t>
            </a:r>
            <a:r>
              <a:rPr lang="zh-CN" altLang="en-US" sz="2400" dirty="0"/>
              <a:t>位线性地址 </a:t>
            </a:r>
            <a:r>
              <a:rPr lang="en-US" altLang="zh-CN" sz="2400" dirty="0"/>
              <a:t>= </a:t>
            </a:r>
          </a:p>
          <a:p>
            <a:r>
              <a:rPr lang="en-US" altLang="zh-CN" sz="2400" dirty="0"/>
              <a:t>	     32</a:t>
            </a:r>
            <a:r>
              <a:rPr lang="zh-CN" altLang="en-US" sz="2400" dirty="0"/>
              <a:t>位基地址</a:t>
            </a:r>
            <a:endParaRPr lang="en-US" altLang="zh-CN" sz="2400" dirty="0"/>
          </a:p>
          <a:p>
            <a:r>
              <a:rPr lang="en-US" altLang="zh-CN" sz="2400" dirty="0"/>
              <a:t>	 + 32</a:t>
            </a:r>
            <a:r>
              <a:rPr lang="zh-CN" altLang="en-US" sz="2400" dirty="0"/>
              <a:t>位段内偏移量（有效地址）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EE954-1E92-4175-8BAC-79588FDE7D14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4" name="TextBox 5"/>
          <p:cNvSpPr txBox="1"/>
          <p:nvPr/>
        </p:nvSpPr>
        <p:spPr>
          <a:xfrm>
            <a:off x="4747814" y="464001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位基地址</a:t>
            </a:r>
          </a:p>
        </p:txBody>
      </p:sp>
      <p:cxnSp>
        <p:nvCxnSpPr>
          <p:cNvPr id="15" name="直接箭头连接符 14"/>
          <p:cNvCxnSpPr>
            <a:endCxn id="14" idx="3"/>
          </p:cNvCxnSpPr>
          <p:nvPr/>
        </p:nvCxnSpPr>
        <p:spPr>
          <a:xfrm rot="10800000" flipV="1">
            <a:off x="6248012" y="3925638"/>
            <a:ext cx="2286016" cy="899046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4" idx="3"/>
          </p:cNvCxnSpPr>
          <p:nvPr/>
        </p:nvCxnSpPr>
        <p:spPr>
          <a:xfrm rot="10800000">
            <a:off x="6248012" y="4824684"/>
            <a:ext cx="2286016" cy="138697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4" idx="3"/>
          </p:cNvCxnSpPr>
          <p:nvPr/>
        </p:nvCxnSpPr>
        <p:spPr>
          <a:xfrm rot="10800000" flipV="1">
            <a:off x="6248012" y="4139952"/>
            <a:ext cx="2286016" cy="68473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98083" y="306838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44533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2871" y="4656652"/>
            <a:ext cx="11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20</a:t>
            </a:r>
            <a:r>
              <a:rPr lang="zh-CN" altLang="en-US" dirty="0">
                <a:solidFill>
                  <a:srgbClr val="C00000"/>
                </a:solidFill>
              </a:rPr>
              <a:t>位界限</a:t>
            </a:r>
          </a:p>
        </p:txBody>
      </p:sp>
      <p:cxnSp>
        <p:nvCxnSpPr>
          <p:cNvPr id="10" name="直接箭头连接符 9"/>
          <p:cNvCxnSpPr>
            <a:endCxn id="6" idx="3"/>
          </p:cNvCxnSpPr>
          <p:nvPr/>
        </p:nvCxnSpPr>
        <p:spPr>
          <a:xfrm flipH="1">
            <a:off x="7013120" y="3760504"/>
            <a:ext cx="1573222" cy="1080814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6" idx="3"/>
          </p:cNvCxnSpPr>
          <p:nvPr/>
        </p:nvCxnSpPr>
        <p:spPr>
          <a:xfrm flipH="1" flipV="1">
            <a:off x="7013120" y="4841318"/>
            <a:ext cx="1501784" cy="347946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91517" y="5373930"/>
            <a:ext cx="2643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指出段的长度，用于检查地址越界，及偏移量超出最大段长的情况</a:t>
            </a:r>
          </a:p>
        </p:txBody>
      </p:sp>
      <p:sp>
        <p:nvSpPr>
          <p:cNvPr id="11" name="矩形 10"/>
          <p:cNvSpPr/>
          <p:nvPr/>
        </p:nvSpPr>
        <p:spPr>
          <a:xfrm>
            <a:off x="7878959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DA8E-292B-4F1A-8752-F8E11D26CC3E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55875" y="3764719"/>
            <a:ext cx="6643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96034" y="4841112"/>
            <a:ext cx="2046088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824082" y="4287829"/>
            <a:ext cx="571952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75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4817" y="4590159"/>
            <a:ext cx="1928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粒度大小：为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表示段以页（</a:t>
            </a:r>
            <a:r>
              <a:rPr lang="en-US" altLang="zh-CN" dirty="0">
                <a:solidFill>
                  <a:srgbClr val="C00000"/>
                </a:solidFill>
              </a:rPr>
              <a:t>4KB</a:t>
            </a:r>
            <a:r>
              <a:rPr lang="zh-CN" altLang="en-US" dirty="0">
                <a:solidFill>
                  <a:srgbClr val="C00000"/>
                </a:solidFill>
              </a:rPr>
              <a:t>）为基本单位，为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表示以字节为基本单位</a:t>
            </a:r>
          </a:p>
        </p:txBody>
      </p:sp>
      <p:cxnSp>
        <p:nvCxnSpPr>
          <p:cNvPr id="13" name="直接箭头连接符 12"/>
          <p:cNvCxnSpPr>
            <a:endCxn id="6" idx="3"/>
          </p:cNvCxnSpPr>
          <p:nvPr/>
        </p:nvCxnSpPr>
        <p:spPr>
          <a:xfrm flipH="1" flipV="1">
            <a:off x="7733643" y="5328823"/>
            <a:ext cx="873140" cy="738663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B68-46BB-4DEF-8C79-29A5B4E3A31B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5875" y="3764719"/>
            <a:ext cx="6643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55172" y="4286725"/>
            <a:ext cx="143428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76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4034" y="3429000"/>
            <a:ext cx="271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配合</a:t>
            </a:r>
            <a:r>
              <a:rPr lang="en-US" altLang="zh-CN" dirty="0"/>
              <a:t>20</a:t>
            </a:r>
            <a:r>
              <a:rPr lang="zh-CN" altLang="en-US" dirty="0"/>
              <a:t>位的界限，若</a:t>
            </a:r>
            <a:endParaRPr lang="en-US" altLang="zh-CN" dirty="0"/>
          </a:p>
          <a:p>
            <a:r>
              <a:rPr lang="en-US" altLang="zh-CN" dirty="0"/>
              <a:t>G = 0</a:t>
            </a:r>
            <a:r>
              <a:rPr lang="zh-CN" altLang="en-US" dirty="0"/>
              <a:t>，则最大段长为？</a:t>
            </a:r>
            <a:endParaRPr lang="en-US" altLang="zh-CN" dirty="0"/>
          </a:p>
          <a:p>
            <a:r>
              <a:rPr lang="en-US" altLang="zh-CN" dirty="0"/>
              <a:t>G = 1</a:t>
            </a:r>
            <a:r>
              <a:rPr lang="zh-CN" altLang="en-US" dirty="0"/>
              <a:t>，则最大段长为？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ED42-2F86-43B0-91AF-91C2DAAA5F28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TextBox 5"/>
          <p:cNvSpPr txBox="1"/>
          <p:nvPr/>
        </p:nvSpPr>
        <p:spPr>
          <a:xfrm>
            <a:off x="5804817" y="4590159"/>
            <a:ext cx="1928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粒度大小：为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表示段以页（</a:t>
            </a:r>
            <a:r>
              <a:rPr lang="en-US" altLang="zh-CN" dirty="0">
                <a:solidFill>
                  <a:srgbClr val="C00000"/>
                </a:solidFill>
              </a:rPr>
              <a:t>4KB</a:t>
            </a:r>
            <a:r>
              <a:rPr lang="zh-CN" altLang="en-US" dirty="0">
                <a:solidFill>
                  <a:srgbClr val="C00000"/>
                </a:solidFill>
              </a:rPr>
              <a:t>）为基本单位，为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表示以字节为基本单位</a:t>
            </a:r>
          </a:p>
        </p:txBody>
      </p:sp>
      <p:cxnSp>
        <p:nvCxnSpPr>
          <p:cNvPr id="12" name="直接箭头连接符 11"/>
          <p:cNvCxnSpPr>
            <a:endCxn id="11" idx="3"/>
          </p:cNvCxnSpPr>
          <p:nvPr/>
        </p:nvCxnSpPr>
        <p:spPr>
          <a:xfrm flipH="1" flipV="1">
            <a:off x="7733643" y="5328823"/>
            <a:ext cx="873140" cy="738663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95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4034" y="3429001"/>
            <a:ext cx="455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配合</a:t>
            </a:r>
            <a:r>
              <a:rPr lang="en-US" altLang="zh-CN" dirty="0"/>
              <a:t>20</a:t>
            </a:r>
            <a:r>
              <a:rPr lang="zh-CN" altLang="en-US" dirty="0"/>
              <a:t>位的界限，若</a:t>
            </a:r>
            <a:endParaRPr lang="en-US" altLang="zh-CN" dirty="0"/>
          </a:p>
          <a:p>
            <a:r>
              <a:rPr lang="en-US" altLang="zh-CN" dirty="0"/>
              <a:t>G = 0</a:t>
            </a:r>
            <a:r>
              <a:rPr lang="zh-CN" altLang="en-US" dirty="0"/>
              <a:t>，则最大段长为？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baseline="30000" dirty="0">
                <a:solidFill>
                  <a:srgbClr val="FF0000"/>
                </a:solidFill>
              </a:rPr>
              <a:t>20</a:t>
            </a:r>
            <a:r>
              <a:rPr lang="en-US" altLang="zh-CN" dirty="0">
                <a:solidFill>
                  <a:srgbClr val="FF0000"/>
                </a:solidFill>
              </a:rPr>
              <a:t>B      = 1MB</a:t>
            </a:r>
          </a:p>
          <a:p>
            <a:r>
              <a:rPr lang="en-US" altLang="zh-CN" dirty="0"/>
              <a:t>G = 1</a:t>
            </a:r>
            <a:r>
              <a:rPr lang="zh-CN" altLang="en-US" dirty="0"/>
              <a:t>，则最大段长为？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baseline="30000" dirty="0">
                <a:solidFill>
                  <a:srgbClr val="FF0000"/>
                </a:solidFill>
              </a:rPr>
              <a:t>20</a:t>
            </a:r>
            <a:r>
              <a:rPr lang="en-US" altLang="zh-CN" dirty="0">
                <a:solidFill>
                  <a:srgbClr val="FF0000"/>
                </a:solidFill>
              </a:rPr>
              <a:t>*4KB = 4GB</a:t>
            </a:r>
          </a:p>
        </p:txBody>
      </p:sp>
      <p:sp>
        <p:nvSpPr>
          <p:cNvPr id="10" name="矩形 9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320-2A1C-42D0-9091-81251337AB4E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TextBox 5"/>
          <p:cNvSpPr txBox="1"/>
          <p:nvPr/>
        </p:nvSpPr>
        <p:spPr>
          <a:xfrm>
            <a:off x="5804817" y="4590159"/>
            <a:ext cx="1928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粒度大小：为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表示段以页（</a:t>
            </a:r>
            <a:r>
              <a:rPr lang="en-US" altLang="zh-CN" dirty="0">
                <a:solidFill>
                  <a:srgbClr val="C00000"/>
                </a:solidFill>
              </a:rPr>
              <a:t>4KB</a:t>
            </a:r>
            <a:r>
              <a:rPr lang="zh-CN" altLang="en-US" dirty="0">
                <a:solidFill>
                  <a:srgbClr val="C00000"/>
                </a:solidFill>
              </a:rPr>
              <a:t>）为基本单位，为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表示以字节为基本单位</a:t>
            </a:r>
          </a:p>
        </p:txBody>
      </p:sp>
      <p:cxnSp>
        <p:nvCxnSpPr>
          <p:cNvPr id="12" name="直接箭头连接符 11"/>
          <p:cNvCxnSpPr>
            <a:endCxn id="11" idx="3"/>
          </p:cNvCxnSpPr>
          <p:nvPr/>
        </p:nvCxnSpPr>
        <p:spPr>
          <a:xfrm flipH="1" flipV="1">
            <a:off x="7733643" y="5328823"/>
            <a:ext cx="873140" cy="738663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367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6456" y="5227252"/>
            <a:ext cx="214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存在位：为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表示段已在内存中，为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表示段不在内存中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8129596" y="5061149"/>
            <a:ext cx="502588" cy="293964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24800" y="3168117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9D27-4196-43AF-8390-258DD5926DD3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875" y="3764719"/>
            <a:ext cx="6643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55297" y="4264468"/>
            <a:ext cx="172003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681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7543" y="4917643"/>
            <a:ext cx="1928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特权级：访问段时对当前特权级的最低要求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7795561" y="4832074"/>
            <a:ext cx="908060" cy="44290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D8BD-A378-4D4B-A552-E71445911316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875" y="3764719"/>
            <a:ext cx="6643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DESCRIPTORS USED FOR APPLICATIONS CODE AND DATA SEGMENTS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31                23                15                7               0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+-----------------+-+-+-+-+---------+-+-----+-+-----+-+-----------------+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|A|       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BASE 31..24   |G|X|O|V| LIMIT   |P| DPL |1| TYPE|A|  BASE 23..16    | 4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| | | |L| 19..16  | |     | |     | |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|-----------------+-+-+-+-+---------+-+-----+-+-----+-+-----------------|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SEGMENT BASE 15..0         |       SEGMENT LIMIT 15..0         | 0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|                                   |                                   |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+-----------------------------------+-----------------------------------+</a:t>
            </a:r>
          </a:p>
          <a:p>
            <a:endParaRPr lang="en-US" altLang="zh-CN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      - ACCESSED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AVL    - AVAILABLE FOR USE BY SYSTEMS PROGRAMMERS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DPL    - DESCRIPTOR PRIVILEGE LEVEL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G      - GRANULARITY</a:t>
            </a:r>
          </a:p>
          <a:p>
            <a:r>
              <a:rPr lang="en-US" altLang="zh-CN" sz="9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P      - SEGMENT PRESENT</a:t>
            </a:r>
            <a:endParaRPr lang="zh-CN" altLang="en-US" sz="9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07697" y="4273993"/>
            <a:ext cx="340278" cy="5751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11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15633" y="3257619"/>
            <a:ext cx="814391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+---------------------------------------------------+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+-----------------------------------------------+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            APPLICATIONS             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+-----------------------------------+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   CUSTOM EXTENSIONS     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+-----------------------+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SYSTEM SERVICES    |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+-----------+     |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|  KERNEL   |     |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|-|-----+-----+-----+-----+-----+-----+-----+-----|-|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|     |LEVEL|LEVEL|LEVEL|LEVEL|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|     |  0  |  1  |  2  |  3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+-----+-----+     |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|           |           |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+-----------+-----------+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|                 |                 |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+-----------------+-----------------+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|                       |                       |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| +-----------------------+-----------------------+ |</a:t>
            </a:r>
          </a:p>
          <a:p>
            <a:r>
              <a:rPr lang="en-US" altLang="zh-CN" sz="10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  +------------------------+ +------------------------+</a:t>
            </a:r>
            <a:endParaRPr lang="zh-CN" altLang="en-US" sz="1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0398-BE64-4DDC-A748-7681EAB94F02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TextBox 5"/>
          <p:cNvSpPr txBox="1"/>
          <p:nvPr/>
        </p:nvSpPr>
        <p:spPr>
          <a:xfrm>
            <a:off x="6067543" y="4917643"/>
            <a:ext cx="1928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特权级：访问段时对当前特权级的最低要求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7795561" y="4832074"/>
            <a:ext cx="908060" cy="44290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312508" y="4621427"/>
            <a:ext cx="926757" cy="38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rings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172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8592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段选择符存放在</a:t>
            </a:r>
            <a:r>
              <a:rPr lang="en-US" altLang="zh-CN" dirty="0"/>
              <a:t>16</a:t>
            </a:r>
            <a:r>
              <a:rPr lang="zh-CN" altLang="en-US" dirty="0"/>
              <a:t>位的段寄存器中：指向某段描述符</a:t>
            </a:r>
            <a:endParaRPr lang="en-US" altLang="zh-CN" dirty="0"/>
          </a:p>
          <a:p>
            <a:pPr lvl="2"/>
            <a:r>
              <a:rPr lang="zh-CN" altLang="en-US" dirty="0"/>
              <a:t>段描述符为</a:t>
            </a:r>
            <a:r>
              <a:rPr lang="en-US" altLang="zh-CN" dirty="0"/>
              <a:t>64</a:t>
            </a:r>
            <a:r>
              <a:rPr lang="zh-CN" altLang="en-US" dirty="0"/>
              <a:t>位：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nemu</a:t>
            </a:r>
            <a:r>
              <a:rPr lang="en-US" altLang="zh-CN" dirty="0">
                <a:solidFill>
                  <a:srgbClr val="C00000"/>
                </a:solidFill>
              </a:rPr>
              <a:t>/include/memory/</a:t>
            </a:r>
            <a:r>
              <a:rPr lang="en-US" altLang="zh-CN" dirty="0" err="1">
                <a:solidFill>
                  <a:srgbClr val="C00000"/>
                </a:solidFill>
              </a:rPr>
              <a:t>mmu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-US" altLang="zh-CN" dirty="0" err="1">
                <a:solidFill>
                  <a:srgbClr val="C00000"/>
                </a:solidFill>
              </a:rPr>
              <a:t>segment.h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62" y="3596885"/>
            <a:ext cx="4071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只有当从</a:t>
            </a:r>
            <a:r>
              <a:rPr lang="zh-CN" altLang="en-US" dirty="0">
                <a:solidFill>
                  <a:srgbClr val="FF0000"/>
                </a:solidFill>
              </a:rPr>
              <a:t>数值</a:t>
            </a:r>
            <a:r>
              <a:rPr lang="zh-CN" altLang="en-US" dirty="0"/>
              <a:t>上：</a:t>
            </a:r>
            <a:endParaRPr lang="en-US" altLang="zh-CN" dirty="0"/>
          </a:p>
          <a:p>
            <a:r>
              <a:rPr lang="zh-CN" altLang="en-US" dirty="0"/>
              <a:t>段描述符的</a:t>
            </a:r>
            <a:r>
              <a:rPr lang="en-US" altLang="zh-CN" dirty="0"/>
              <a:t>DPL </a:t>
            </a:r>
            <a:r>
              <a:rPr lang="en-US" altLang="zh-CN" dirty="0">
                <a:solidFill>
                  <a:srgbClr val="FF0000"/>
                </a:solidFill>
              </a:rPr>
              <a:t>&gt;=</a:t>
            </a:r>
            <a:r>
              <a:rPr lang="en-US" altLang="zh-CN" dirty="0"/>
              <a:t> </a:t>
            </a:r>
            <a:r>
              <a:rPr lang="zh-CN" altLang="en-US" dirty="0"/>
              <a:t>段选择符的</a:t>
            </a:r>
            <a:r>
              <a:rPr lang="en-US" altLang="zh-CN" dirty="0"/>
              <a:t>RPL</a:t>
            </a:r>
          </a:p>
          <a:p>
            <a:r>
              <a:rPr lang="zh-CN" altLang="en-US" dirty="0"/>
              <a:t>段描述符的</a:t>
            </a:r>
            <a:r>
              <a:rPr lang="en-US" altLang="zh-CN" dirty="0"/>
              <a:t>DPL </a:t>
            </a:r>
            <a:r>
              <a:rPr lang="en-US" altLang="zh-CN" dirty="0">
                <a:solidFill>
                  <a:srgbClr val="FF0000"/>
                </a:solidFill>
              </a:rPr>
              <a:t>&gt;=</a:t>
            </a:r>
            <a:r>
              <a:rPr lang="en-US" altLang="zh-CN" dirty="0"/>
              <a:t> </a:t>
            </a:r>
            <a:r>
              <a:rPr lang="zh-CN" altLang="en-US" dirty="0"/>
              <a:t>进程的</a:t>
            </a:r>
            <a:r>
              <a:rPr lang="en-US" altLang="zh-CN" dirty="0"/>
              <a:t>CPL</a:t>
            </a:r>
          </a:p>
          <a:p>
            <a:r>
              <a:rPr lang="zh-CN" altLang="en-US" dirty="0"/>
              <a:t>才有权访问该段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BE99-CB20-41D8-BB27-469F11E6D658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24800" y="311756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/* the 64bit segment descriptor */</a:t>
            </a:r>
          </a:p>
          <a:p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typedef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struct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SegmentDescriptor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{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limit_15_0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base_15_0           : 16;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base_23_16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type       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segment_type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privilege_level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: 2;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present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limit_19_16         : 4;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soft_use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operation_size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pad0       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granularity         : 1;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        uint32_t base_31_24          : 8;</a:t>
            </a:r>
          </a:p>
          <a:p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} </a:t>
            </a:r>
            <a:r>
              <a:rPr lang="en-US" altLang="zh-CN" sz="14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SegDesc</a:t>
            </a:r>
            <a:r>
              <a:rPr lang="en-US" altLang="zh-CN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6067543" y="4917643"/>
            <a:ext cx="1928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特权级：访问段时对当前特权级的最低要求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7795561" y="4832074"/>
            <a:ext cx="908060" cy="44290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47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452662" y="4000504"/>
            <a:ext cx="7929618" cy="264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97154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52728" y="3000372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Index:13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24298" y="3000372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TI:1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67240" y="3000372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RPL:2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67504" y="3000372"/>
            <a:ext cx="1928826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Offset:32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45266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Base:32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4440" y="257174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8943" y="257174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7" name="矩形 16"/>
          <p:cNvSpPr/>
          <p:nvPr/>
        </p:nvSpPr>
        <p:spPr>
          <a:xfrm>
            <a:off x="423861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Limit:20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24562" y="4643446"/>
            <a:ext cx="114300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Present:1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67570" y="4643446"/>
            <a:ext cx="1571636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Gruanularity:1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739206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DPL:2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525024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95868" y="421481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位段描述符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1554" y="614364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段表（主存中以数组形式存在）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rot="5400000">
            <a:off x="4131458" y="3708214"/>
            <a:ext cx="500064" cy="4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形状 29"/>
          <p:cNvCxnSpPr>
            <a:stCxn id="8" idx="2"/>
            <a:endCxn id="14" idx="1"/>
          </p:cNvCxnSpPr>
          <p:nvPr/>
        </p:nvCxnSpPr>
        <p:spPr>
          <a:xfrm rot="5400000">
            <a:off x="2202631" y="3679034"/>
            <a:ext cx="1535917" cy="1035851"/>
          </a:xfrm>
          <a:prstGeom prst="bentConnector4">
            <a:avLst>
              <a:gd name="adj1" fmla="val 24335"/>
              <a:gd name="adj2" fmla="val 122069"/>
            </a:avLst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24365" y="357187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选择</a:t>
            </a:r>
            <a:r>
              <a:rPr lang="en-US" altLang="zh-CN" dirty="0">
                <a:solidFill>
                  <a:srgbClr val="C00000"/>
                </a:solidFill>
              </a:rPr>
              <a:t>GDT</a:t>
            </a:r>
            <a:r>
              <a:rPr lang="zh-CN" altLang="en-US" dirty="0">
                <a:solidFill>
                  <a:srgbClr val="C00000"/>
                </a:solidFill>
              </a:rPr>
              <a:t>或</a:t>
            </a:r>
            <a:r>
              <a:rPr lang="en-US" altLang="zh-CN" dirty="0">
                <a:solidFill>
                  <a:srgbClr val="C00000"/>
                </a:solidFill>
              </a:rPr>
              <a:t>LDT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56776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选择段表项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DDC9-F92B-4DA9-A36A-DB8A5372ADE8}" type="datetime1">
              <a:rPr lang="zh-CN" altLang="en-US" smtClean="0"/>
              <a:t>2020/12/4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分段机制的动机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88988" y="2571049"/>
            <a:ext cx="6032626" cy="2403169"/>
            <a:chOff x="223736" y="2512270"/>
            <a:chExt cx="11410324" cy="41489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068" y="2512270"/>
              <a:ext cx="3129469" cy="325749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31" y="3238174"/>
              <a:ext cx="2809790" cy="2809790"/>
            </a:xfrm>
            <a:prstGeom prst="rect">
              <a:avLst/>
            </a:prstGeom>
          </p:spPr>
        </p:pic>
        <p:sp>
          <p:nvSpPr>
            <p:cNvPr id="7" name="左右箭头 6"/>
            <p:cNvSpPr/>
            <p:nvPr/>
          </p:nvSpPr>
          <p:spPr>
            <a:xfrm>
              <a:off x="2923696" y="4563354"/>
              <a:ext cx="1927175" cy="379380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223736" y="3132306"/>
              <a:ext cx="6157609" cy="3287949"/>
            </a:xfrm>
            <a:custGeom>
              <a:avLst/>
              <a:gdLst>
                <a:gd name="connsiteX0" fmla="*/ 0 w 6157609"/>
                <a:gd name="connsiteY0" fmla="*/ 0 h 3287949"/>
                <a:gd name="connsiteX1" fmla="*/ 29183 w 6157609"/>
                <a:gd name="connsiteY1" fmla="*/ 3287949 h 3287949"/>
                <a:gd name="connsiteX2" fmla="*/ 5651770 w 6157609"/>
                <a:gd name="connsiteY2" fmla="*/ 3210128 h 3287949"/>
                <a:gd name="connsiteX3" fmla="*/ 5680953 w 6157609"/>
                <a:gd name="connsiteY3" fmla="*/ 3103124 h 3287949"/>
                <a:gd name="connsiteX4" fmla="*/ 5690681 w 6157609"/>
                <a:gd name="connsiteY4" fmla="*/ 3035030 h 3287949"/>
                <a:gd name="connsiteX5" fmla="*/ 6157609 w 6157609"/>
                <a:gd name="connsiteY5" fmla="*/ 1429966 h 3287949"/>
                <a:gd name="connsiteX6" fmla="*/ 6040877 w 6157609"/>
                <a:gd name="connsiteY6" fmla="*/ 1371600 h 3287949"/>
                <a:gd name="connsiteX7" fmla="*/ 2996119 w 6157609"/>
                <a:gd name="connsiteY7" fmla="*/ 19456 h 3287949"/>
                <a:gd name="connsiteX8" fmla="*/ 0 w 6157609"/>
                <a:gd name="connsiteY8" fmla="*/ 0 h 328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7609" h="3287949">
                  <a:moveTo>
                    <a:pt x="0" y="0"/>
                  </a:moveTo>
                  <a:lnTo>
                    <a:pt x="29183" y="3287949"/>
                  </a:lnTo>
                  <a:lnTo>
                    <a:pt x="5651770" y="3210128"/>
                  </a:lnTo>
                  <a:cubicBezTo>
                    <a:pt x="5661498" y="3174460"/>
                    <a:pt x="5672933" y="3139214"/>
                    <a:pt x="5680953" y="3103124"/>
                  </a:cubicBezTo>
                  <a:cubicBezTo>
                    <a:pt x="5685927" y="3080742"/>
                    <a:pt x="5690681" y="3035030"/>
                    <a:pt x="5690681" y="3035030"/>
                  </a:cubicBezTo>
                  <a:lnTo>
                    <a:pt x="6157609" y="1429966"/>
                  </a:lnTo>
                  <a:lnTo>
                    <a:pt x="6040877" y="1371600"/>
                  </a:lnTo>
                  <a:lnTo>
                    <a:pt x="2996119" y="194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45520" y="5864176"/>
              <a:ext cx="5588540" cy="797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C00000"/>
                  </a:solidFill>
                </a:rPr>
                <a:t>对这一块有点不满意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735292" y="176458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冰箱里内容摆放太随意</a:t>
            </a: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H="1">
            <a:off x="4617324" y="1995413"/>
            <a:ext cx="1117968" cy="11971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16E-8FDC-4E85-BB6F-A718AA1985E7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399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南京大学</a:t>
            </a:r>
            <a:r>
              <a:rPr lang="en-US" altLang="zh-CN" dirty="0"/>
              <a:t>-</a:t>
            </a:r>
            <a:r>
              <a:rPr lang="zh-CN" altLang="en-US" dirty="0"/>
              <a:t>计算机系统基础</a:t>
            </a:r>
            <a:r>
              <a:rPr lang="en-US" altLang="zh-CN" dirty="0"/>
              <a:t>-PA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452662" y="4000504"/>
            <a:ext cx="7929618" cy="264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97154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52728" y="3000372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Index:13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24298" y="3000372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TI:1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67240" y="3000372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RPL:2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67504" y="3000372"/>
            <a:ext cx="1928826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Offset:32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45266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Base:32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4440" y="257174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8943" y="257174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7" name="矩形 16"/>
          <p:cNvSpPr/>
          <p:nvPr/>
        </p:nvSpPr>
        <p:spPr>
          <a:xfrm>
            <a:off x="423861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Limit:20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67570" y="4643446"/>
            <a:ext cx="1571636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Gruanularity:1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739206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DPL:2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525024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95868" y="421481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位段描述符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1554" y="614364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段表（主存中以数组形式存在）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0314" y="542926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检查缺段</a:t>
            </a:r>
          </a:p>
        </p:txBody>
      </p:sp>
      <p:sp>
        <p:nvSpPr>
          <p:cNvPr id="18" name="矩形 17"/>
          <p:cNvSpPr/>
          <p:nvPr/>
        </p:nvSpPr>
        <p:spPr>
          <a:xfrm>
            <a:off x="6024562" y="4643446"/>
            <a:ext cx="1143008" cy="64294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Present:1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6821-A3AE-47BC-82AD-5476BCCF2381}" type="datetime1">
              <a:rPr lang="zh-CN" altLang="en-US" smtClean="0"/>
              <a:t>2020/12/4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25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南京大学</a:t>
            </a:r>
            <a:r>
              <a:rPr lang="en-US" altLang="zh-CN" dirty="0"/>
              <a:t>-</a:t>
            </a:r>
            <a:r>
              <a:rPr lang="zh-CN" altLang="en-US" dirty="0"/>
              <a:t>计算机系统基础</a:t>
            </a:r>
            <a:r>
              <a:rPr lang="en-US" altLang="zh-CN" dirty="0"/>
              <a:t>-PA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452662" y="4000504"/>
            <a:ext cx="7929618" cy="264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97154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52728" y="3000372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Index:13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24298" y="3000372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TI:1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67240" y="3000372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RPL:2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67504" y="3000372"/>
            <a:ext cx="1928826" cy="42862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Offset:32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5266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Base:32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4440" y="257174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8943" y="257174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8" name="矩形 17"/>
          <p:cNvSpPr/>
          <p:nvPr/>
        </p:nvSpPr>
        <p:spPr>
          <a:xfrm>
            <a:off x="6024562" y="4643446"/>
            <a:ext cx="1143008" cy="6429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Present:1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39206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DPL:2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525024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95868" y="421481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位段描述符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1554" y="614364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段表（主存中以数组形式存在）</a:t>
            </a:r>
          </a:p>
        </p:txBody>
      </p:sp>
      <p:sp>
        <p:nvSpPr>
          <p:cNvPr id="17" name="矩形 16"/>
          <p:cNvSpPr/>
          <p:nvPr/>
        </p:nvSpPr>
        <p:spPr>
          <a:xfrm>
            <a:off x="4238612" y="4643446"/>
            <a:ext cx="1785950" cy="64294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Limit:20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67570" y="4643446"/>
            <a:ext cx="1571636" cy="64294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Gruanularity:1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10314" y="542926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检查越界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59325-0CA8-4EA5-BCA3-26DD7B7B2B55}" type="datetime1">
              <a:rPr lang="zh-CN" altLang="en-US" smtClean="0"/>
              <a:t>2020/12/4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191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南京大学</a:t>
            </a:r>
            <a:r>
              <a:rPr lang="en-US" altLang="zh-CN" dirty="0"/>
              <a:t>-</a:t>
            </a:r>
            <a:r>
              <a:rPr lang="zh-CN" altLang="en-US" dirty="0"/>
              <a:t>计算机系统基础</a:t>
            </a:r>
            <a:r>
              <a:rPr lang="en-US" altLang="zh-CN" dirty="0"/>
              <a:t>-PA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452662" y="4000504"/>
            <a:ext cx="7929618" cy="264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97154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52728" y="3000372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Index:13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24298" y="3000372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TI:1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67240" y="3000372"/>
            <a:ext cx="785818" cy="42862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RPL:2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67504" y="3000372"/>
            <a:ext cx="1928826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Offset:32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45266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Base:32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4440" y="257174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8943" y="257174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7" name="矩形 16"/>
          <p:cNvSpPr/>
          <p:nvPr/>
        </p:nvSpPr>
        <p:spPr>
          <a:xfrm>
            <a:off x="423861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Limit:20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24562" y="4643446"/>
            <a:ext cx="114300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Present:1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67570" y="4643446"/>
            <a:ext cx="1571636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Gruanularity:1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525024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95868" y="421481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位段描述符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1554" y="614364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段表（主存中以数组形式存在）</a:t>
            </a:r>
          </a:p>
        </p:txBody>
      </p:sp>
      <p:sp>
        <p:nvSpPr>
          <p:cNvPr id="20" name="矩形 19"/>
          <p:cNvSpPr/>
          <p:nvPr/>
        </p:nvSpPr>
        <p:spPr>
          <a:xfrm>
            <a:off x="8739206" y="4643446"/>
            <a:ext cx="785818" cy="64294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DPL:2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024958" y="3000372"/>
            <a:ext cx="1214446" cy="42862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进程</a:t>
            </a:r>
            <a:r>
              <a:rPr lang="en-US" altLang="zh-CN" dirty="0">
                <a:solidFill>
                  <a:srgbClr val="C00000"/>
                </a:solidFill>
              </a:rPr>
              <a:t>CPL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10314" y="542926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检查访问权限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26A5-36B0-4998-847F-548EEA40730C}" type="datetime1">
              <a:rPr lang="zh-CN" altLang="en-US" smtClean="0"/>
              <a:t>2020/12/4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505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南京大学</a:t>
            </a:r>
            <a:r>
              <a:rPr lang="en-US" altLang="zh-CN" dirty="0"/>
              <a:t>-</a:t>
            </a:r>
            <a:r>
              <a:rPr lang="zh-CN" altLang="en-US" dirty="0"/>
              <a:t>计算机系统基础</a:t>
            </a:r>
            <a:r>
              <a:rPr lang="en-US" altLang="zh-CN" dirty="0"/>
              <a:t>-PA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452662" y="4000504"/>
            <a:ext cx="7929618" cy="264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971544"/>
          </a:xfrm>
        </p:spPr>
        <p:txBody>
          <a:bodyPr>
            <a:normAutofit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52728" y="3000372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Index:13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24298" y="3000372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TI:1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67240" y="3000372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RPL:2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67504" y="3000372"/>
            <a:ext cx="1928826" cy="42862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Offset:32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4440" y="257174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8943" y="257174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7" name="矩形 16"/>
          <p:cNvSpPr/>
          <p:nvPr/>
        </p:nvSpPr>
        <p:spPr>
          <a:xfrm>
            <a:off x="4238612" y="4643446"/>
            <a:ext cx="1785950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Limit:20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24562" y="4643446"/>
            <a:ext cx="114300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Present:1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67570" y="4643446"/>
            <a:ext cx="1571636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Gruanularity:1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739206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DPL:2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525024" y="4643446"/>
            <a:ext cx="785818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95868" y="421481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位段描述符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1554" y="614364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段表（主存中以数组形式存在）</a:t>
            </a:r>
          </a:p>
        </p:txBody>
      </p:sp>
      <p:sp>
        <p:nvSpPr>
          <p:cNvPr id="14" name="矩形 13"/>
          <p:cNvSpPr/>
          <p:nvPr/>
        </p:nvSpPr>
        <p:spPr>
          <a:xfrm>
            <a:off x="2452662" y="4643446"/>
            <a:ext cx="1785950" cy="64294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Base:32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67240" y="550070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线性地址</a:t>
            </a:r>
            <a:r>
              <a:rPr lang="en-US" altLang="zh-CN" dirty="0">
                <a:solidFill>
                  <a:srgbClr val="C00000"/>
                </a:solidFill>
              </a:rPr>
              <a:t>=</a:t>
            </a:r>
            <a:r>
              <a:rPr lang="en-US" altLang="zh-CN" dirty="0" err="1">
                <a:solidFill>
                  <a:srgbClr val="C00000"/>
                </a:solidFill>
              </a:rPr>
              <a:t>Base+Offset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17C8-F8D1-4441-8FB9-A79B9557B93F}" type="datetime1">
              <a:rPr lang="zh-CN" altLang="en-US" smtClean="0"/>
              <a:t>2020/12/4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932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箭头连接符 63"/>
          <p:cNvCxnSpPr/>
          <p:nvPr/>
        </p:nvCxnSpPr>
        <p:spPr>
          <a:xfrm rot="5400000">
            <a:off x="7947646" y="5869930"/>
            <a:ext cx="785820" cy="15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2666976" y="3052354"/>
            <a:ext cx="7215238" cy="1019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40017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80386</a:t>
            </a:r>
            <a:r>
              <a:rPr lang="zh-CN" altLang="en-US" dirty="0"/>
              <a:t>保护模式下的地址转换</a:t>
            </a:r>
            <a:endParaRPr lang="en-US" altLang="zh-CN" dirty="0"/>
          </a:p>
          <a:p>
            <a:pPr lvl="1"/>
            <a:r>
              <a:rPr lang="zh-CN" altLang="en-US" dirty="0"/>
              <a:t>逻辑地址到线性地址的转换</a:t>
            </a:r>
            <a:endParaRPr lang="en-US" altLang="zh-CN" dirty="0"/>
          </a:p>
          <a:p>
            <a:pPr lvl="2"/>
            <a:r>
              <a:rPr lang="zh-CN" altLang="en-US" dirty="0"/>
              <a:t>如何找到</a:t>
            </a:r>
            <a:r>
              <a:rPr lang="en-US" altLang="zh-CN" dirty="0"/>
              <a:t>GDT</a:t>
            </a:r>
            <a:r>
              <a:rPr lang="zh-CN" altLang="en-US" dirty="0"/>
              <a:t>（</a:t>
            </a:r>
            <a:r>
              <a:rPr lang="en-US" altLang="zh-CN" dirty="0"/>
              <a:t>LDT</a:t>
            </a:r>
            <a:r>
              <a:rPr lang="zh-CN" altLang="en-US" dirty="0"/>
              <a:t>我们不会用到）</a:t>
            </a:r>
            <a:endParaRPr lang="en-US" altLang="zh-CN" dirty="0"/>
          </a:p>
          <a:p>
            <a:pPr lvl="2"/>
            <a:r>
              <a:rPr lang="en-US" altLang="zh-CN" dirty="0"/>
              <a:t>GDT</a:t>
            </a:r>
            <a:r>
              <a:rPr lang="zh-CN" altLang="en-US" dirty="0"/>
              <a:t>的首地址（线性地址）存放于</a:t>
            </a:r>
            <a:r>
              <a:rPr lang="en-US" altLang="zh-CN" dirty="0"/>
              <a:t>GDTR</a:t>
            </a:r>
            <a:r>
              <a:rPr lang="zh-CN" altLang="en-US" dirty="0"/>
              <a:t>寄存器中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26" name="矩形 25"/>
          <p:cNvSpPr/>
          <p:nvPr/>
        </p:nvSpPr>
        <p:spPr>
          <a:xfrm>
            <a:off x="2952728" y="3500438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Index:13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024298" y="3500438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TI:1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67240" y="3500438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RPL:2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81884" y="3500438"/>
            <a:ext cx="1928826" cy="4286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Offset:32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94440" y="307181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53323" y="3071810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32" name="矩形 31"/>
          <p:cNvSpPr/>
          <p:nvPr/>
        </p:nvSpPr>
        <p:spPr>
          <a:xfrm>
            <a:off x="4024298" y="4643446"/>
            <a:ext cx="2571768" cy="1643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rot="16200000" flipH="1">
            <a:off x="4024298" y="4286256"/>
            <a:ext cx="714382" cy="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95802" y="4214818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 = 0</a:t>
            </a:r>
            <a:endParaRPr lang="zh-CN" altLang="en-US" dirty="0"/>
          </a:p>
        </p:txBody>
      </p:sp>
      <p:sp>
        <p:nvSpPr>
          <p:cNvPr id="45" name="流程图: 或者 44"/>
          <p:cNvSpPr/>
          <p:nvPr/>
        </p:nvSpPr>
        <p:spPr>
          <a:xfrm>
            <a:off x="3342444" y="5214950"/>
            <a:ext cx="285752" cy="285752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>
            <a:stCxn id="26" idx="2"/>
            <a:endCxn id="45" idx="0"/>
          </p:cNvCxnSpPr>
          <p:nvPr/>
        </p:nvCxnSpPr>
        <p:spPr>
          <a:xfrm rot="5400000">
            <a:off x="2843975" y="4570413"/>
            <a:ext cx="1285884" cy="319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45" idx="2"/>
          </p:cNvCxnSpPr>
          <p:nvPr/>
        </p:nvCxnSpPr>
        <p:spPr>
          <a:xfrm>
            <a:off x="2024034" y="5357826"/>
            <a:ext cx="1318410" cy="15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024034" y="4643447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GDT</a:t>
            </a:r>
            <a:r>
              <a:rPr lang="zh-CN" altLang="en-US" dirty="0"/>
              <a:t>首地址（</a:t>
            </a:r>
            <a:r>
              <a:rPr lang="en-US" altLang="zh-CN" dirty="0"/>
              <a:t>GDTR</a:t>
            </a:r>
            <a:r>
              <a:rPr lang="zh-CN" altLang="en-US" dirty="0"/>
              <a:t>）</a:t>
            </a:r>
          </a:p>
        </p:txBody>
      </p:sp>
      <p:sp>
        <p:nvSpPr>
          <p:cNvPr id="53" name="矩形 52"/>
          <p:cNvSpPr/>
          <p:nvPr/>
        </p:nvSpPr>
        <p:spPr>
          <a:xfrm>
            <a:off x="4024298" y="5143512"/>
            <a:ext cx="257176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选中的段描述符</a:t>
            </a:r>
          </a:p>
        </p:txBody>
      </p:sp>
      <p:cxnSp>
        <p:nvCxnSpPr>
          <p:cNvPr id="55" name="直接箭头连接符 54"/>
          <p:cNvCxnSpPr>
            <a:stCxn id="45" idx="6"/>
            <a:endCxn id="53" idx="1"/>
          </p:cNvCxnSpPr>
          <p:nvPr/>
        </p:nvCxnSpPr>
        <p:spPr>
          <a:xfrm>
            <a:off x="3628196" y="5357826"/>
            <a:ext cx="396102" cy="15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流程图: 或者 55"/>
          <p:cNvSpPr/>
          <p:nvPr/>
        </p:nvSpPr>
        <p:spPr>
          <a:xfrm>
            <a:off x="8196886" y="5214950"/>
            <a:ext cx="285752" cy="285752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/>
          <p:cNvCxnSpPr>
            <a:stCxn id="29" idx="2"/>
            <a:endCxn id="56" idx="0"/>
          </p:cNvCxnSpPr>
          <p:nvPr/>
        </p:nvCxnSpPr>
        <p:spPr>
          <a:xfrm rot="5400000">
            <a:off x="7700088" y="4568742"/>
            <a:ext cx="1285884" cy="65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53" idx="3"/>
            <a:endCxn id="56" idx="2"/>
          </p:cNvCxnSpPr>
          <p:nvPr/>
        </p:nvCxnSpPr>
        <p:spPr>
          <a:xfrm>
            <a:off x="6596066" y="5357826"/>
            <a:ext cx="1600820" cy="15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38942" y="492919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位基地址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553944" y="627437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位线性地址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4364" y="58578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全局描述符表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880852" y="414338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48</a:t>
            </a:r>
            <a:r>
              <a:rPr lang="zh-CN" altLang="en-US" dirty="0">
                <a:solidFill>
                  <a:srgbClr val="C00000"/>
                </a:solidFill>
              </a:rPr>
              <a:t>位逻辑地址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32AA-3326-49C8-B349-DE7E6492FAAC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04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3683">
            <a:off x="1429856" y="4864994"/>
            <a:ext cx="1783888" cy="17838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55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70118"/>
              </p:ext>
            </p:extLst>
          </p:nvPr>
        </p:nvGraphicFramePr>
        <p:xfrm>
          <a:off x="1280328" y="4638861"/>
          <a:ext cx="9881653" cy="523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87">
                  <a:extLst>
                    <a:ext uri="{9D8B030D-6E8A-4147-A177-3AD203B41FA5}">
                      <a16:colId xmlns:a16="http://schemas.microsoft.com/office/drawing/2014/main" val="741547789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1723036861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679339508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450644794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3578000007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1846069938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3791316699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1711832488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1620772758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1273786538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3896677376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621460160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757023606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4046878797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4094924166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1745833637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323495893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2688030057"/>
                    </a:ext>
                  </a:extLst>
                </a:gridCol>
                <a:gridCol w="520087">
                  <a:extLst>
                    <a:ext uri="{9D8B030D-6E8A-4147-A177-3AD203B41FA5}">
                      <a16:colId xmlns:a16="http://schemas.microsoft.com/office/drawing/2014/main" val="3270905168"/>
                    </a:ext>
                  </a:extLst>
                </a:gridCol>
              </a:tblGrid>
              <a:tr h="5232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557778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996255" y="5495328"/>
            <a:ext cx="416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主存（</a:t>
            </a:r>
            <a:r>
              <a:rPr lang="en-US" altLang="zh-CN" sz="2800" dirty="0"/>
              <a:t>RAM</a:t>
            </a:r>
            <a:r>
              <a:rPr lang="zh-CN" altLang="en-US" sz="2800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2456769" y="1710631"/>
            <a:ext cx="7215238" cy="1019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742521" y="2158715"/>
            <a:ext cx="1071570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Index:13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14091" y="2158715"/>
            <a:ext cx="642942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TI:1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57033" y="2158715"/>
            <a:ext cx="785818" cy="428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RPL:2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71677" y="2158715"/>
            <a:ext cx="1928826" cy="4286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Offset:32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TextBox 29"/>
          <p:cNvSpPr txBox="1"/>
          <p:nvPr/>
        </p:nvSpPr>
        <p:spPr>
          <a:xfrm>
            <a:off x="3384233" y="1730087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位段选择符</a:t>
            </a:r>
          </a:p>
        </p:txBody>
      </p:sp>
      <p:sp>
        <p:nvSpPr>
          <p:cNvPr id="16" name="TextBox 30"/>
          <p:cNvSpPr txBox="1"/>
          <p:nvPr/>
        </p:nvSpPr>
        <p:spPr>
          <a:xfrm>
            <a:off x="7243116" y="173008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位段内偏移量</a:t>
            </a:r>
          </a:p>
        </p:txBody>
      </p:sp>
      <p:sp>
        <p:nvSpPr>
          <p:cNvPr id="17" name="TextBox 69"/>
          <p:cNvSpPr txBox="1"/>
          <p:nvPr/>
        </p:nvSpPr>
        <p:spPr>
          <a:xfrm>
            <a:off x="7512067" y="102298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48</a:t>
            </a:r>
            <a:r>
              <a:rPr lang="zh-CN" altLang="en-US" sz="2800" dirty="0"/>
              <a:t>位逻辑地址</a:t>
            </a:r>
          </a:p>
        </p:txBody>
      </p:sp>
      <p:sp>
        <p:nvSpPr>
          <p:cNvPr id="18" name="矩形 17"/>
          <p:cNvSpPr/>
          <p:nvPr/>
        </p:nvSpPr>
        <p:spPr>
          <a:xfrm>
            <a:off x="2606566" y="3170989"/>
            <a:ext cx="1850467" cy="728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GDT</a:t>
            </a:r>
            <a:endParaRPr lang="zh-CN" altLang="en-US" sz="2800" dirty="0"/>
          </a:p>
        </p:txBody>
      </p:sp>
      <p:cxnSp>
        <p:nvCxnSpPr>
          <p:cNvPr id="20" name="直接箭头连接符 19"/>
          <p:cNvCxnSpPr>
            <a:stCxn id="11" idx="2"/>
            <a:endCxn id="18" idx="0"/>
          </p:cNvCxnSpPr>
          <p:nvPr/>
        </p:nvCxnSpPr>
        <p:spPr>
          <a:xfrm>
            <a:off x="3278306" y="2587343"/>
            <a:ext cx="253494" cy="5836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4132543" y="3899338"/>
            <a:ext cx="0" cy="7395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580126" y="4020655"/>
            <a:ext cx="134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</a:rPr>
              <a:t>段基址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170181" y="42353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低地址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408829" y="42170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高地址</a:t>
            </a: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4151793" y="4282265"/>
            <a:ext cx="41375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950710" y="3697489"/>
            <a:ext cx="52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+</a:t>
            </a:r>
            <a:endParaRPr lang="zh-CN" altLang="en-US" sz="3600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8291793" y="3899338"/>
            <a:ext cx="0" cy="73952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4" idx="2"/>
          </p:cNvCxnSpPr>
          <p:nvPr/>
        </p:nvCxnSpPr>
        <p:spPr>
          <a:xfrm flipH="1">
            <a:off x="6320169" y="2587343"/>
            <a:ext cx="1815921" cy="133542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519201" y="3346209"/>
            <a:ext cx="480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线性地址（</a:t>
            </a:r>
            <a:r>
              <a:rPr lang="en-US" altLang="zh-CN" sz="2400" dirty="0">
                <a:solidFill>
                  <a:srgbClr val="C00000"/>
                </a:solidFill>
              </a:rPr>
              <a:t>PA 3-2</a:t>
            </a:r>
            <a:r>
              <a:rPr lang="zh-CN" altLang="en-US" sz="2400" dirty="0">
                <a:solidFill>
                  <a:srgbClr val="C00000"/>
                </a:solidFill>
              </a:rPr>
              <a:t>当物理地址用）</a:t>
            </a:r>
          </a:p>
        </p:txBody>
      </p:sp>
    </p:spTree>
    <p:extLst>
      <p:ext uri="{BB962C8B-B14F-4D97-AF65-F5344CB8AC3E}">
        <p14:creationId xmlns:p14="http://schemas.microsoft.com/office/powerpoint/2010/main" val="2209045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分段机制（地址转换）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2451" y="1182255"/>
            <a:ext cx="9380661" cy="4994708"/>
          </a:xfrm>
        </p:spPr>
        <p:txBody>
          <a:bodyPr>
            <a:normAutofit/>
          </a:bodyPr>
          <a:lstStyle/>
          <a:p>
            <a:r>
              <a:rPr lang="en-US" altLang="zh-CN" dirty="0"/>
              <a:t>x86</a:t>
            </a:r>
            <a:r>
              <a:rPr lang="zh-CN" altLang="en-US" dirty="0"/>
              <a:t>的机器开机后首先进入实模式</a:t>
            </a:r>
            <a:endParaRPr lang="en-US" altLang="zh-CN" dirty="0"/>
          </a:p>
          <a:p>
            <a:pPr lvl="1"/>
            <a:r>
              <a:rPr lang="zh-CN" altLang="en-US" dirty="0"/>
              <a:t>加载操作系统</a:t>
            </a:r>
            <a:endParaRPr lang="en-US" altLang="zh-CN" dirty="0"/>
          </a:p>
          <a:p>
            <a:pPr lvl="1"/>
            <a:r>
              <a:rPr lang="zh-CN" altLang="en-US" dirty="0"/>
              <a:t>操作系统初始化段表</a:t>
            </a:r>
            <a:endParaRPr lang="en-US" altLang="zh-CN" dirty="0"/>
          </a:p>
          <a:p>
            <a:pPr lvl="1"/>
            <a:r>
              <a:rPr lang="zh-CN" altLang="en-US" dirty="0"/>
              <a:t>拨动一个‘开关’，从实模式切换到保护模式（开启分段机制）</a:t>
            </a:r>
            <a:endParaRPr lang="en-US" altLang="zh-CN" dirty="0"/>
          </a:p>
          <a:p>
            <a:r>
              <a:rPr lang="zh-CN" altLang="en-US" dirty="0"/>
              <a:t>进入保护模式后</a:t>
            </a:r>
            <a:endParaRPr lang="en-US" altLang="zh-CN" dirty="0"/>
          </a:p>
          <a:p>
            <a:pPr lvl="1"/>
            <a:r>
              <a:rPr lang="zh-CN" altLang="en-US" dirty="0"/>
              <a:t>程序给出</a:t>
            </a:r>
            <a:r>
              <a:rPr lang="en-US" altLang="zh-CN" dirty="0"/>
              <a:t>48</a:t>
            </a:r>
            <a:r>
              <a:rPr lang="zh-CN" altLang="en-US" dirty="0"/>
              <a:t>位逻辑地址（</a:t>
            </a:r>
            <a:r>
              <a:rPr lang="en-US" altLang="zh-CN" dirty="0"/>
              <a:t>16</a:t>
            </a:r>
            <a:r>
              <a:rPr lang="zh-CN" altLang="en-US" dirty="0"/>
              <a:t>位段选择符 </a:t>
            </a:r>
            <a:r>
              <a:rPr lang="en-US" altLang="zh-CN" dirty="0"/>
              <a:t>+ 32</a:t>
            </a:r>
            <a:r>
              <a:rPr lang="zh-CN" altLang="en-US" dirty="0"/>
              <a:t>位有效地址）</a:t>
            </a:r>
            <a:endParaRPr lang="en-US" altLang="zh-CN" dirty="0"/>
          </a:p>
          <a:p>
            <a:pPr lvl="1"/>
            <a:r>
              <a:rPr lang="zh-CN" altLang="en-US" dirty="0"/>
              <a:t>使用段选择符来查段表</a:t>
            </a:r>
            <a:endParaRPr lang="en-US" altLang="zh-CN" dirty="0"/>
          </a:p>
          <a:p>
            <a:pPr lvl="1"/>
            <a:r>
              <a:rPr lang="zh-CN" altLang="en-US" dirty="0"/>
              <a:t>进行段级地址转换得到线性（现在就是物理）地址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根据段选择符找到段描述符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根据段描述符找到段基地址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线性地址 </a:t>
            </a:r>
            <a:r>
              <a:rPr lang="en-US" altLang="zh-CN" dirty="0">
                <a:solidFill>
                  <a:srgbClr val="C00000"/>
                </a:solidFill>
              </a:rPr>
              <a:t>= </a:t>
            </a:r>
            <a:r>
              <a:rPr lang="zh-CN" altLang="en-US" dirty="0">
                <a:solidFill>
                  <a:srgbClr val="C00000"/>
                </a:solidFill>
              </a:rPr>
              <a:t>段基地址 </a:t>
            </a:r>
            <a:r>
              <a:rPr lang="en-US" altLang="zh-CN" dirty="0">
                <a:solidFill>
                  <a:srgbClr val="C00000"/>
                </a:solidFill>
              </a:rPr>
              <a:t>+ </a:t>
            </a:r>
            <a:r>
              <a:rPr lang="zh-CN" altLang="en-US" dirty="0">
                <a:solidFill>
                  <a:srgbClr val="C00000"/>
                </a:solidFill>
              </a:rPr>
              <a:t>段内偏移量（有效地址）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检查：缺段、地址越界、访问权限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6D1C-E02F-4B5F-85D3-79C0259B744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566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中对于分段机制的模拟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48378-B629-4A9A-932B-0C7FB8943FF0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135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分段机制（开启分段机制）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include/</a:t>
            </a:r>
            <a:r>
              <a:rPr lang="en-US" altLang="zh-CN" dirty="0" err="1"/>
              <a:t>config.h</a:t>
            </a:r>
            <a:r>
              <a:rPr lang="zh-CN" altLang="en-US" dirty="0"/>
              <a:t>中开启分段机制模拟</a:t>
            </a:r>
            <a:endParaRPr lang="en-US" altLang="zh-CN" dirty="0"/>
          </a:p>
          <a:p>
            <a:pPr lvl="1"/>
            <a:r>
              <a:rPr lang="en-US" altLang="zh-CN" dirty="0"/>
              <a:t>#define IA32_SEG</a:t>
            </a:r>
          </a:p>
          <a:p>
            <a:pPr lvl="1"/>
            <a:r>
              <a:rPr lang="zh-CN" altLang="en-US" dirty="0"/>
              <a:t>引起</a:t>
            </a:r>
            <a:r>
              <a:rPr lang="en-US" altLang="zh-CN" dirty="0"/>
              <a:t>kernel</a:t>
            </a:r>
            <a:r>
              <a:rPr lang="zh-CN" altLang="en-US" dirty="0"/>
              <a:t>行为变化</a:t>
            </a:r>
            <a:endParaRPr lang="en-US" altLang="zh-CN" dirty="0"/>
          </a:p>
          <a:p>
            <a:pPr lvl="1"/>
            <a:r>
              <a:rPr lang="zh-CN" altLang="en-US" dirty="0"/>
              <a:t>引起</a:t>
            </a:r>
            <a:r>
              <a:rPr lang="en-US" altLang="zh-CN" dirty="0"/>
              <a:t>NEMU</a:t>
            </a:r>
            <a:r>
              <a:rPr lang="zh-CN" altLang="en-US" dirty="0"/>
              <a:t>的行为变化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A046-F42A-4714-AEE7-3DC189C5FDCE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271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4002"/>
          </a:xfrm>
        </p:spPr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Kernel</a:t>
            </a:r>
            <a:r>
              <a:rPr lang="zh-CN" altLang="en-US" dirty="0"/>
              <a:t>初始化段表）</a:t>
            </a:r>
          </a:p>
        </p:txBody>
      </p:sp>
      <p:sp>
        <p:nvSpPr>
          <p:cNvPr id="4" name="矩形 3"/>
          <p:cNvSpPr/>
          <p:nvPr/>
        </p:nvSpPr>
        <p:spPr>
          <a:xfrm>
            <a:off x="1524000" y="703808"/>
            <a:ext cx="958596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Consolas" panose="020B0609020204030204" pitchFamily="49" charset="0"/>
              </a:rPr>
              <a:t>#ifndef 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IA32_SEG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… // abandoned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#else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#define GDT_ENTRY(n) ((n) &lt;&lt; 3)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</a:t>
            </a:r>
            <a:r>
              <a:rPr lang="zh-CN" alt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#define MAKE_NULL_SEG_DESC   \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</a:rPr>
              <a:t>	…</a:t>
            </a:r>
            <a:endParaRPr lang="zh-CN" altLang="en-US" sz="16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	</a:t>
            </a:r>
            <a:r>
              <a:rPr lang="zh-CN" alt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#define MAKE_SEG_DESC(type,base,lim)  \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</a:rPr>
              <a:t>…</a:t>
            </a:r>
            <a:endParaRPr lang="zh-CN" altLang="en-US" sz="16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	.globl start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start: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	…//something about interrupt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		lgdt    va_to_pa(gdtdesc)                                            # 这里在干啥？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	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ljmp    $GDT_ENTRY(1), $va_to_pa(start_cond)     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这里在干啥？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start_cond: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# Set up the protected-mode data segment registers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	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movw    $GDT_ENTRY(2), %ax</a:t>
            </a:r>
          </a:p>
          <a:p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		movw    %ax, %ds          # %DS = %AX</a:t>
            </a:r>
          </a:p>
          <a:p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rPr>
              <a:t>		…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# Enable protection</a:t>
            </a:r>
          </a:p>
          <a:p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movl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%cr0, %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eax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# %CR0 |= PROTECT_ENABLE_BIT</a:t>
            </a:r>
          </a:p>
          <a:p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orl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$0x1, %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eax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movl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%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eax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, %cr0</a:t>
            </a:r>
            <a:endParaRPr lang="zh-CN" altLang="en-US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	# Set up a stack for C code.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		</a:t>
            </a:r>
            <a:r>
              <a:rPr lang="en-US" altLang="zh-CN" sz="1600" dirty="0">
                <a:latin typeface="Consolas" panose="020B0609020204030204" pitchFamily="49" charset="0"/>
              </a:rPr>
              <a:t>…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jmp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init</a:t>
            </a:r>
            <a:r>
              <a:rPr lang="en-US" altLang="zh-CN" sz="1600" dirty="0">
                <a:latin typeface="Consolas" panose="020B0609020204030204" pitchFamily="49" charset="0"/>
              </a:rPr>
              <a:t>    # never return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74874" y="63807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接下一页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6E6E3-2579-49F8-BED9-39B1EEC6443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052441" y="1009424"/>
            <a:ext cx="4743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/>
                </a:solidFill>
                <a:latin typeface="Consolas" panose="020B0609020204030204" pitchFamily="49" charset="0"/>
              </a:rPr>
              <a:t>kernel/start/</a:t>
            </a:r>
            <a:r>
              <a:rPr lang="en-US" altLang="zh-CN" sz="3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start.S</a:t>
            </a:r>
            <a:endParaRPr lang="zh-CN" altLang="en-US" sz="32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60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分段机制的动机</a:t>
            </a:r>
          </a:p>
        </p:txBody>
      </p:sp>
      <p:pic>
        <p:nvPicPr>
          <p:cNvPr id="2050" name="Picture 2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843" y="2422232"/>
            <a:ext cx="4429665" cy="295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663784" y="4270487"/>
            <a:ext cx="371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代码、数据都放在内存里，没有任何限制和保护。会导致很多问题：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数组越界覆盖了代码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恶意程序故意修改代码和数据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63783" y="232912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C00000"/>
                </a:solidFill>
              </a:rPr>
              <a:t>乱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8E29-78AA-4086-8A0E-94A774D6A4F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388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Kernel</a:t>
            </a:r>
            <a:r>
              <a:rPr lang="zh-CN" altLang="en-US" dirty="0"/>
              <a:t>初始化段表）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0" y="1692819"/>
            <a:ext cx="91500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接上一页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# GDT</a:t>
            </a:r>
          </a:p>
          <a:p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	.p2align 2                    # force 4 byte alignment</a:t>
            </a:r>
          </a:p>
          <a:p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	gdt:</a:t>
            </a:r>
          </a:p>
          <a:p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		MAKE_NULL_SEG_DESC                   # empty segment</a:t>
            </a:r>
          </a:p>
          <a:p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		MAKE_SEG_DESC(0xA, 0x0, 0xffffffff)  # code</a:t>
            </a:r>
          </a:p>
          <a:p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		MAKE_SEG_DESC(0x2, 0x0, 0xffffffff)  # data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gdtdesc:                      # descriptor</a:t>
            </a:r>
          </a:p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		.word   (gdtdesc - gdt - 1)    # limit = sizeof(gdt) - 1</a:t>
            </a:r>
          </a:p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		.long   va_to_pa(gdt)          # address of GDT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 end of IA32_SEG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#</a:t>
            </a:r>
            <a:r>
              <a:rPr lang="en-US" altLang="zh-CN" dirty="0" err="1">
                <a:latin typeface="Consolas" panose="020B0609020204030204" pitchFamily="49" charset="0"/>
              </a:rPr>
              <a:t>endif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55612" y="1805751"/>
            <a:ext cx="6048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i="1" dirty="0">
                <a:solidFill>
                  <a:srgbClr val="7030A0"/>
                </a:solidFill>
              </a:rPr>
              <a:t>#define MAKE_SEG_DESC(type,base,lim)  \ </a:t>
            </a:r>
            <a:r>
              <a:rPr lang="en-US" altLang="zh-CN" sz="2400" i="1" dirty="0">
                <a:solidFill>
                  <a:srgbClr val="7030A0"/>
                </a:solidFill>
              </a:rPr>
              <a:t>…</a:t>
            </a:r>
            <a:endParaRPr lang="zh-CN" altLang="en-US" sz="2400" i="1" dirty="0"/>
          </a:p>
        </p:txBody>
      </p:sp>
      <p:sp>
        <p:nvSpPr>
          <p:cNvPr id="7" name="文本框 6"/>
          <p:cNvSpPr txBox="1"/>
          <p:nvPr/>
        </p:nvSpPr>
        <p:spPr>
          <a:xfrm>
            <a:off x="3931920" y="5572704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NEMU</a:t>
            </a:r>
            <a:r>
              <a:rPr lang="zh-CN" altLang="en-US" dirty="0">
                <a:solidFill>
                  <a:srgbClr val="C00000"/>
                </a:solidFill>
              </a:rPr>
              <a:t>在什么时候，由谁指挥进入了保护模式？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扁平模式怎么体现？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972628" y="2223979"/>
            <a:ext cx="2011680" cy="1180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6465724" y="2223979"/>
            <a:ext cx="2011680" cy="1180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7169381" y="2223979"/>
            <a:ext cx="2011680" cy="1180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879-F0E6-451C-8DB3-65239567BF88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863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NEMU</a:t>
            </a:r>
            <a:r>
              <a:rPr lang="zh-CN" altLang="en-US" dirty="0"/>
              <a:t>功能升级）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61689"/>
          </a:xfrm>
        </p:spPr>
        <p:txBody>
          <a:bodyPr>
            <a:normAutofit/>
          </a:bodyPr>
          <a:lstStyle/>
          <a:p>
            <a:r>
              <a:rPr lang="en-US" altLang="zh-CN" dirty="0"/>
              <a:t>NEMU</a:t>
            </a:r>
            <a:r>
              <a:rPr lang="zh-CN" altLang="en-US" dirty="0"/>
              <a:t>中开启保护模式</a:t>
            </a:r>
            <a:endParaRPr lang="en-US" altLang="zh-CN" dirty="0"/>
          </a:p>
          <a:p>
            <a:pPr lvl="1"/>
            <a:r>
              <a:rPr lang="en-US" altLang="zh-CN" dirty="0" err="1"/>
              <a:t>CPU_state</a:t>
            </a:r>
            <a:r>
              <a:rPr lang="zh-CN" altLang="en-US" dirty="0"/>
              <a:t>结构中添加相应寄存器</a:t>
            </a:r>
            <a:endParaRPr lang="en-US" altLang="zh-CN" dirty="0"/>
          </a:p>
          <a:p>
            <a:pPr lvl="2"/>
            <a:r>
              <a:rPr lang="en-US" altLang="zh-CN" dirty="0"/>
              <a:t>GDTR</a:t>
            </a:r>
          </a:p>
          <a:p>
            <a:pPr lvl="2"/>
            <a:r>
              <a:rPr lang="en-US" altLang="zh-CN" dirty="0"/>
              <a:t>CR0</a:t>
            </a:r>
          </a:p>
          <a:p>
            <a:pPr lvl="2"/>
            <a:r>
              <a:rPr lang="zh-CN" altLang="en-US" dirty="0"/>
              <a:t>各段寄存器</a:t>
            </a:r>
            <a:endParaRPr lang="en-US" altLang="zh-CN" dirty="0"/>
          </a:p>
          <a:p>
            <a:pPr lvl="3"/>
            <a:r>
              <a:rPr lang="en-US" altLang="zh-CN" dirty="0"/>
              <a:t>16bit visible selector</a:t>
            </a:r>
          </a:p>
          <a:p>
            <a:pPr lvl="3"/>
            <a:r>
              <a:rPr lang="en-US" altLang="zh-CN" dirty="0"/>
              <a:t>Hidden descriptor </a:t>
            </a:r>
            <a:r>
              <a:rPr lang="zh-CN" altLang="en-US" dirty="0"/>
              <a:t>（隐藏部分）</a:t>
            </a:r>
            <a:endParaRPr lang="en-US" altLang="zh-CN" dirty="0"/>
          </a:p>
          <a:p>
            <a:pPr lvl="3"/>
            <a:r>
              <a:rPr lang="en-US" altLang="zh-CN" dirty="0"/>
              <a:t>I386</a:t>
            </a:r>
            <a:r>
              <a:rPr lang="zh-CN" altLang="en-US" dirty="0"/>
              <a:t>手册</a:t>
            </a:r>
            <a:r>
              <a:rPr lang="en-US" altLang="zh-CN" dirty="0"/>
              <a:t>5.1.4</a:t>
            </a:r>
            <a:r>
              <a:rPr lang="zh-CN" altLang="en-US" dirty="0"/>
              <a:t>节，课本</a:t>
            </a:r>
            <a:r>
              <a:rPr lang="en-US" altLang="zh-CN" dirty="0"/>
              <a:t>pg. 274</a:t>
            </a:r>
            <a:r>
              <a:rPr lang="zh-CN" altLang="en-US" dirty="0"/>
              <a:t>图</a:t>
            </a:r>
            <a:r>
              <a:rPr lang="en-US" altLang="zh-CN" dirty="0"/>
              <a:t>6.38</a:t>
            </a:r>
          </a:p>
          <a:p>
            <a:pPr lvl="1"/>
            <a:r>
              <a:rPr lang="en-US" altLang="zh-CN" dirty="0" err="1"/>
              <a:t>init_cpu</a:t>
            </a:r>
            <a:r>
              <a:rPr lang="en-US" altLang="zh-CN" dirty="0"/>
              <a:t>()</a:t>
            </a:r>
            <a:r>
              <a:rPr lang="zh-CN" altLang="en-US" dirty="0"/>
              <a:t>函数中初始化</a:t>
            </a:r>
            <a:r>
              <a:rPr lang="en-US" altLang="zh-CN" dirty="0"/>
              <a:t>CR0</a:t>
            </a:r>
            <a:r>
              <a:rPr lang="zh-CN" altLang="en-US" dirty="0"/>
              <a:t>和</a:t>
            </a:r>
            <a:r>
              <a:rPr lang="en-US" altLang="zh-CN" dirty="0"/>
              <a:t>GDTR</a:t>
            </a:r>
            <a:r>
              <a:rPr lang="zh-CN" altLang="en-US" dirty="0"/>
              <a:t>寄存器</a:t>
            </a:r>
            <a:endParaRPr lang="en-US" altLang="zh-CN" dirty="0"/>
          </a:p>
          <a:p>
            <a:pPr lvl="2"/>
            <a:r>
              <a:rPr lang="zh-CN" altLang="en-US" dirty="0"/>
              <a:t>首先工作在实地址模式下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0EF4-739D-48F4-B38D-C37691C14DE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22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NEMU</a:t>
            </a:r>
            <a:r>
              <a:rPr lang="zh-CN" altLang="en-US" dirty="0"/>
              <a:t>功能升级）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114816"/>
          </a:xfrm>
        </p:spPr>
        <p:txBody>
          <a:bodyPr>
            <a:normAutofit/>
          </a:bodyPr>
          <a:lstStyle/>
          <a:p>
            <a:r>
              <a:rPr lang="en-US" altLang="zh-CN" dirty="0"/>
              <a:t>NEMU</a:t>
            </a:r>
            <a:r>
              <a:rPr lang="zh-CN" altLang="en-US" dirty="0"/>
              <a:t>中开启保护模式</a:t>
            </a:r>
            <a:endParaRPr lang="en-US" altLang="zh-CN" dirty="0"/>
          </a:p>
          <a:p>
            <a:pPr lvl="1"/>
            <a:r>
              <a:rPr lang="zh-CN" altLang="en-US" dirty="0"/>
              <a:t>添加</a:t>
            </a:r>
            <a:r>
              <a:rPr lang="en-US" altLang="zh-CN" dirty="0" err="1"/>
              <a:t>lgdt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2"/>
            <a:r>
              <a:rPr lang="zh-CN" altLang="en-US" dirty="0"/>
              <a:t>查阅</a:t>
            </a:r>
            <a:r>
              <a:rPr lang="en-US" altLang="zh-CN" dirty="0"/>
              <a:t>i386</a:t>
            </a:r>
            <a:r>
              <a:rPr lang="zh-CN" altLang="en-US" dirty="0"/>
              <a:t>手册</a:t>
            </a:r>
            <a:endParaRPr lang="en-US" altLang="zh-CN" dirty="0"/>
          </a:p>
          <a:p>
            <a:pPr lvl="2"/>
            <a:r>
              <a:rPr lang="zh-CN" altLang="en-US" dirty="0"/>
              <a:t>只在操作系统代码中出现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B020-805D-41D1-A91F-FCDDCA995F36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26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NEMU</a:t>
            </a:r>
            <a:r>
              <a:rPr lang="zh-CN" altLang="en-US" dirty="0"/>
              <a:t>功能升级）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11481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NEMU</a:t>
            </a:r>
            <a:r>
              <a:rPr lang="zh-CN" altLang="en-US" dirty="0"/>
              <a:t>中开启保护模式</a:t>
            </a:r>
            <a:endParaRPr lang="en-US" altLang="zh-CN" dirty="0"/>
          </a:p>
          <a:p>
            <a:pPr lvl="1"/>
            <a:r>
              <a:rPr lang="zh-CN" altLang="en-US" dirty="0"/>
              <a:t>添加</a:t>
            </a:r>
            <a:r>
              <a:rPr lang="en-US" altLang="zh-CN" dirty="0" err="1"/>
              <a:t>ljmp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1"/>
            <a:r>
              <a:rPr lang="zh-CN" altLang="en-US" dirty="0"/>
              <a:t>添加操作码为</a:t>
            </a:r>
            <a:r>
              <a:rPr lang="en-US" altLang="zh-CN" dirty="0"/>
              <a:t>0F 20</a:t>
            </a:r>
            <a:r>
              <a:rPr lang="zh-CN" altLang="en-US" dirty="0"/>
              <a:t>的</a:t>
            </a:r>
            <a:r>
              <a:rPr lang="en-US" altLang="zh-CN" dirty="0" err="1"/>
              <a:t>mov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1"/>
            <a:r>
              <a:rPr lang="zh-CN" altLang="en-US" dirty="0"/>
              <a:t>添加操作码为</a:t>
            </a:r>
            <a:r>
              <a:rPr lang="en-US" altLang="zh-CN" dirty="0"/>
              <a:t>0F 22</a:t>
            </a:r>
            <a:r>
              <a:rPr lang="zh-CN" altLang="en-US" dirty="0"/>
              <a:t>的</a:t>
            </a:r>
            <a:r>
              <a:rPr lang="en-US" altLang="zh-CN" dirty="0" err="1"/>
              <a:t>mov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2"/>
            <a:r>
              <a:rPr lang="zh-CN" altLang="en-US" dirty="0"/>
              <a:t>查阅</a:t>
            </a:r>
            <a:r>
              <a:rPr lang="en-US" altLang="zh-CN" dirty="0"/>
              <a:t>i386</a:t>
            </a:r>
            <a:r>
              <a:rPr lang="zh-CN" altLang="en-US" dirty="0"/>
              <a:t>手册</a:t>
            </a:r>
            <a:endParaRPr lang="en-US" altLang="zh-CN" dirty="0"/>
          </a:p>
          <a:p>
            <a:pPr lvl="2"/>
            <a:r>
              <a:rPr lang="en-US" altLang="zh-CN" dirty="0"/>
              <a:t>OPERAND</a:t>
            </a:r>
            <a:r>
              <a:rPr lang="zh-CN" altLang="en-US" dirty="0"/>
              <a:t>的读写接口准备好了相应的功能</a:t>
            </a:r>
            <a:endParaRPr lang="en-US" altLang="zh-CN" dirty="0"/>
          </a:p>
          <a:p>
            <a:pPr lvl="2"/>
            <a:r>
              <a:rPr lang="zh-CN" altLang="en-US" dirty="0"/>
              <a:t>在指令实现中调用</a:t>
            </a:r>
            <a:r>
              <a:rPr lang="en-US" altLang="zh-CN" dirty="0" err="1"/>
              <a:t>load_sreg</a:t>
            </a:r>
            <a:r>
              <a:rPr lang="en-US" altLang="zh-CN" dirty="0"/>
              <a:t>()</a:t>
            </a:r>
            <a:r>
              <a:rPr lang="zh-CN" altLang="en-US" dirty="0"/>
              <a:t>把段表的</a:t>
            </a:r>
            <a:r>
              <a:rPr lang="en-US" altLang="zh-CN" dirty="0"/>
              <a:t>base</a:t>
            </a:r>
            <a:r>
              <a:rPr lang="zh-CN" altLang="en-US" dirty="0"/>
              <a:t>和</a:t>
            </a:r>
            <a:r>
              <a:rPr lang="en-US" altLang="zh-CN" dirty="0"/>
              <a:t>limit</a:t>
            </a:r>
            <a:r>
              <a:rPr lang="zh-CN" altLang="en-US" dirty="0"/>
              <a:t>等信息装载到段寄存器隐藏部分</a:t>
            </a:r>
            <a:endParaRPr lang="en-US" altLang="zh-CN" dirty="0"/>
          </a:p>
          <a:p>
            <a:pPr lvl="1"/>
            <a:r>
              <a:rPr lang="en-US" altLang="zh-CN" dirty="0" err="1"/>
              <a:t>load_sreg</a:t>
            </a:r>
            <a:r>
              <a:rPr lang="en-US" altLang="zh-CN" dirty="0"/>
              <a:t>()</a:t>
            </a:r>
            <a:r>
              <a:rPr lang="zh-CN" altLang="en-US" dirty="0"/>
              <a:t>定义在</a:t>
            </a:r>
            <a:r>
              <a:rPr lang="en-US" altLang="zh-CN" dirty="0" err="1"/>
              <a:t>nemu</a:t>
            </a: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/memory/</a:t>
            </a:r>
            <a:r>
              <a:rPr lang="en-US" altLang="zh-CN" dirty="0" err="1"/>
              <a:t>mmu</a:t>
            </a:r>
            <a:r>
              <a:rPr lang="en-US" altLang="zh-CN" dirty="0"/>
              <a:t>/</a:t>
            </a:r>
            <a:r>
              <a:rPr lang="en-US" altLang="zh-CN" dirty="0" err="1"/>
              <a:t>segment.h</a:t>
            </a:r>
            <a:endParaRPr lang="en-US" altLang="zh-CN" dirty="0"/>
          </a:p>
          <a:p>
            <a:pPr lvl="2"/>
            <a:r>
              <a:rPr lang="zh-CN" altLang="en-US" dirty="0"/>
              <a:t>读段表，装载必要信息到</a:t>
            </a:r>
            <a:r>
              <a:rPr lang="en-US" altLang="zh-CN" dirty="0" err="1"/>
              <a:t>sreg</a:t>
            </a:r>
            <a:r>
              <a:rPr lang="zh-CN" altLang="en-US" dirty="0"/>
              <a:t>的隐藏部分，隐藏部分结构参照</a:t>
            </a:r>
            <a:r>
              <a:rPr lang="en-US" altLang="zh-CN" dirty="0"/>
              <a:t>guide</a:t>
            </a:r>
            <a:r>
              <a:rPr lang="zh-CN" altLang="en-US" dirty="0"/>
              <a:t>、</a:t>
            </a:r>
            <a:r>
              <a:rPr lang="en-US" altLang="zh-CN" dirty="0"/>
              <a:t>i386</a:t>
            </a:r>
            <a:r>
              <a:rPr lang="zh-CN" altLang="en-US" dirty="0"/>
              <a:t>手册和课本</a:t>
            </a:r>
            <a:endParaRPr lang="en-US" altLang="zh-CN" dirty="0"/>
          </a:p>
          <a:p>
            <a:pPr lvl="2"/>
            <a:r>
              <a:rPr lang="zh-CN" altLang="en-US" dirty="0"/>
              <a:t>作必要的检查，如</a:t>
            </a:r>
            <a:r>
              <a:rPr lang="en-US" altLang="zh-CN" dirty="0"/>
              <a:t>present == 1, granularity == 1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0BD-3617-4945-973A-A6D43A902B88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171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NEMU</a:t>
            </a:r>
            <a:r>
              <a:rPr lang="zh-CN" altLang="en-US" dirty="0"/>
              <a:t>功能升级）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509"/>
            <a:ext cx="11049000" cy="482845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ModR</a:t>
            </a:r>
            <a:r>
              <a:rPr lang="en-US" altLang="zh-CN" dirty="0"/>
              <a:t>/M</a:t>
            </a:r>
            <a:r>
              <a:rPr lang="zh-CN" altLang="en-US" dirty="0"/>
              <a:t>与</a:t>
            </a:r>
            <a:r>
              <a:rPr lang="en-US" altLang="zh-CN" dirty="0"/>
              <a:t>SIB</a:t>
            </a:r>
            <a:r>
              <a:rPr lang="zh-CN" altLang="en-US" dirty="0"/>
              <a:t>字节解码代码中有关段寄存器的处理应该能够看懂了（框架代码已经做好了）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OPERAND</a:t>
            </a:r>
            <a:r>
              <a:rPr lang="zh-CN" altLang="en-US" dirty="0"/>
              <a:t>读写时建议对</a:t>
            </a:r>
            <a:r>
              <a:rPr lang="en-US" altLang="zh-CN" dirty="0" err="1"/>
              <a:t>sreg</a:t>
            </a:r>
            <a:r>
              <a:rPr lang="zh-CN" altLang="en-US" dirty="0"/>
              <a:t>部分的取值做检查，不然遇到奇怪</a:t>
            </a:r>
            <a:r>
              <a:rPr lang="en-US" altLang="zh-CN" dirty="0"/>
              <a:t>bug</a:t>
            </a:r>
            <a:r>
              <a:rPr lang="zh-CN" altLang="en-US" dirty="0"/>
              <a:t>不好调试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没有用框架代码写的指令，在访存时要注意正确设置</a:t>
            </a:r>
            <a:r>
              <a:rPr lang="en-US" altLang="zh-CN" dirty="0" err="1"/>
              <a:t>opr</a:t>
            </a:r>
            <a:r>
              <a:rPr lang="en-US" altLang="zh-CN" dirty="0"/>
              <a:t> -&gt; </a:t>
            </a:r>
            <a:r>
              <a:rPr lang="en-US" altLang="zh-CN" dirty="0" err="1"/>
              <a:t>sreg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000" dirty="0" err="1"/>
              <a:t>sreg</a:t>
            </a:r>
            <a:r>
              <a:rPr lang="zh-CN" altLang="en-US" sz="2000" dirty="0"/>
              <a:t>的值通过</a:t>
            </a:r>
            <a:r>
              <a:rPr lang="en-US" altLang="zh-CN" sz="2000" dirty="0" err="1"/>
              <a:t>operand_read</a:t>
            </a:r>
            <a:r>
              <a:rPr lang="en-US" altLang="zh-CN" sz="2000" dirty="0"/>
              <a:t>()/write()</a:t>
            </a:r>
            <a:r>
              <a:rPr lang="zh-CN" altLang="en-US" sz="2000" dirty="0"/>
              <a:t>传入</a:t>
            </a:r>
            <a:r>
              <a:rPr lang="en-US" altLang="zh-CN" sz="2000" dirty="0" err="1"/>
              <a:t>vaddr_read</a:t>
            </a:r>
            <a:r>
              <a:rPr lang="en-US" altLang="zh-CN" sz="2000" dirty="0"/>
              <a:t>()/write()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err="1"/>
              <a:t>vaddr_read</a:t>
            </a:r>
            <a:r>
              <a:rPr lang="en-US" altLang="zh-CN" sz="2000" dirty="0"/>
              <a:t>()/write()</a:t>
            </a:r>
            <a:r>
              <a:rPr lang="zh-CN" altLang="en-US" sz="2000" dirty="0"/>
              <a:t>根据条件进行段级地址转换</a:t>
            </a:r>
            <a:endParaRPr lang="en-US" altLang="zh-CN" sz="2000" dirty="0"/>
          </a:p>
          <a:p>
            <a:pPr lvl="2">
              <a:lnSpc>
                <a:spcPct val="150000"/>
              </a:lnSpc>
            </a:pPr>
            <a:r>
              <a:rPr lang="zh-CN" altLang="en-US" sz="1800" dirty="0"/>
              <a:t>详见下一页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1BCB-BE8B-4FA5-ABBF-EEA92A6EF805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209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</a:t>
            </a:r>
            <a:r>
              <a:rPr lang="en-US" altLang="zh-CN" dirty="0"/>
              <a:t>NEMU</a:t>
            </a:r>
            <a:r>
              <a:rPr lang="zh-CN" altLang="en-US" dirty="0"/>
              <a:t>功能升级）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221829"/>
            <a:ext cx="8229600" cy="1153160"/>
          </a:xfrm>
        </p:spPr>
        <p:txBody>
          <a:bodyPr>
            <a:normAutofit/>
          </a:bodyPr>
          <a:lstStyle/>
          <a:p>
            <a:r>
              <a:rPr lang="en-US" altLang="zh-CN" dirty="0"/>
              <a:t>NEMU</a:t>
            </a:r>
            <a:r>
              <a:rPr lang="zh-CN" altLang="en-US" dirty="0"/>
              <a:t>中开启保护模式</a:t>
            </a:r>
            <a:endParaRPr lang="en-US" altLang="zh-CN" dirty="0"/>
          </a:p>
          <a:p>
            <a:pPr lvl="1"/>
            <a:r>
              <a:rPr lang="zh-CN" altLang="en-US" dirty="0"/>
              <a:t>修改</a:t>
            </a:r>
            <a:r>
              <a:rPr lang="en-US" altLang="zh-CN" dirty="0" err="1"/>
              <a:t>vaddr_read</a:t>
            </a:r>
            <a:r>
              <a:rPr lang="en-US" altLang="zh-CN" dirty="0"/>
              <a:t>()</a:t>
            </a:r>
            <a:r>
              <a:rPr lang="zh-CN" altLang="en-US" dirty="0"/>
              <a:t>与</a:t>
            </a:r>
            <a:r>
              <a:rPr lang="en-US" altLang="zh-CN" dirty="0" err="1"/>
              <a:t>vaddr_write</a:t>
            </a:r>
            <a:r>
              <a:rPr lang="en-US" altLang="zh-CN" dirty="0"/>
              <a:t>()</a:t>
            </a:r>
            <a:r>
              <a:rPr lang="zh-CN" altLang="en-US" dirty="0"/>
              <a:t>函数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54960" y="2290909"/>
            <a:ext cx="762000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uint32_t vaddr_read(vaddr_t vaddr, uint8_t sreg, size_t len) {</a:t>
            </a:r>
          </a:p>
          <a:p>
            <a:r>
              <a:rPr lang="zh-CN" altLang="en-US" dirty="0"/>
              <a:t>	assert(len == 1 || len == 2 || len == 4);</a:t>
            </a:r>
          </a:p>
          <a:p>
            <a:r>
              <a:rPr lang="zh-CN" altLang="en-US" dirty="0"/>
              <a:t>#ifndef IA32_SEG</a:t>
            </a:r>
          </a:p>
          <a:p>
            <a:r>
              <a:rPr lang="zh-CN" altLang="en-US" dirty="0"/>
              <a:t>	return laddr_read(vaddr, len);</a:t>
            </a:r>
          </a:p>
          <a:p>
            <a:r>
              <a:rPr lang="zh-CN" altLang="en-US" dirty="0"/>
              <a:t>#else</a:t>
            </a:r>
          </a:p>
          <a:p>
            <a:r>
              <a:rPr lang="zh-CN" altLang="en-US" dirty="0"/>
              <a:t>	uint32_t laddr = vaddr;</a:t>
            </a:r>
          </a:p>
          <a:p>
            <a:r>
              <a:rPr lang="zh-CN" altLang="en-US" dirty="0"/>
              <a:t>	if(  </a:t>
            </a:r>
            <a:r>
              <a:rPr lang="en-US" altLang="zh-CN" dirty="0">
                <a:solidFill>
                  <a:srgbClr val="C00000"/>
                </a:solidFill>
              </a:rPr>
              <a:t>/* what condition??? */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) {</a:t>
            </a:r>
          </a:p>
          <a:p>
            <a:r>
              <a:rPr lang="zh-CN" altLang="en-US" dirty="0"/>
              <a:t>		</a:t>
            </a:r>
            <a:r>
              <a:rPr lang="zh-CN" altLang="en-US" dirty="0">
                <a:solidFill>
                  <a:srgbClr val="C00000"/>
                </a:solidFill>
              </a:rPr>
              <a:t>laddr = segment_translate(vaddr, sreg);</a:t>
            </a:r>
          </a:p>
          <a:p>
            <a:r>
              <a:rPr lang="zh-CN" altLang="en-US" dirty="0"/>
              <a:t>	}</a:t>
            </a:r>
          </a:p>
          <a:p>
            <a:r>
              <a:rPr lang="zh-CN" altLang="en-US" dirty="0"/>
              <a:t>	return laddr_read(laddr, len);</a:t>
            </a:r>
          </a:p>
          <a:p>
            <a:r>
              <a:rPr lang="zh-CN" altLang="en-US" dirty="0"/>
              <a:t>#endif</a:t>
            </a:r>
          </a:p>
          <a:p>
            <a:r>
              <a:rPr lang="zh-CN" altLang="en-US" dirty="0"/>
              <a:t>}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18429" y="4783899"/>
            <a:ext cx="380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5"/>
                </a:solidFill>
              </a:rPr>
              <a:t>segment_translate</a:t>
            </a:r>
            <a:r>
              <a:rPr lang="en-US" altLang="zh-CN" dirty="0">
                <a:solidFill>
                  <a:schemeClr val="accent5"/>
                </a:solidFill>
              </a:rPr>
              <a:t>()</a:t>
            </a:r>
            <a:r>
              <a:rPr lang="zh-CN" altLang="en-US" dirty="0">
                <a:solidFill>
                  <a:schemeClr val="accent5"/>
                </a:solidFill>
              </a:rPr>
              <a:t>读取</a:t>
            </a:r>
            <a:r>
              <a:rPr lang="en-US" altLang="zh-CN" dirty="0" err="1">
                <a:solidFill>
                  <a:schemeClr val="accent5"/>
                </a:solidFill>
              </a:rPr>
              <a:t>sreg</a:t>
            </a:r>
            <a:r>
              <a:rPr lang="zh-CN" altLang="en-US" dirty="0">
                <a:solidFill>
                  <a:schemeClr val="accent5"/>
                </a:solidFill>
              </a:rPr>
              <a:t>的隐藏部分来获取</a:t>
            </a:r>
            <a:r>
              <a:rPr lang="en-US" altLang="zh-CN" dirty="0">
                <a:solidFill>
                  <a:schemeClr val="accent5"/>
                </a:solidFill>
              </a:rPr>
              <a:t>base</a:t>
            </a:r>
            <a:r>
              <a:rPr lang="zh-CN" altLang="en-US" dirty="0">
                <a:solidFill>
                  <a:schemeClr val="accent5"/>
                </a:solidFill>
              </a:rPr>
              <a:t>和</a:t>
            </a:r>
            <a:r>
              <a:rPr lang="en-US" altLang="zh-CN" dirty="0">
                <a:solidFill>
                  <a:schemeClr val="accent5"/>
                </a:solidFill>
              </a:rPr>
              <a:t>limit</a:t>
            </a:r>
            <a:r>
              <a:rPr lang="zh-CN" altLang="en-US" dirty="0">
                <a:solidFill>
                  <a:schemeClr val="accent5"/>
                </a:solidFill>
              </a:rPr>
              <a:t>，该函数和</a:t>
            </a:r>
            <a:r>
              <a:rPr lang="en-US" altLang="zh-CN" dirty="0" err="1">
                <a:solidFill>
                  <a:schemeClr val="accent5"/>
                </a:solidFill>
              </a:rPr>
              <a:t>load_sreg</a:t>
            </a:r>
            <a:r>
              <a:rPr lang="en-US" altLang="zh-CN" dirty="0">
                <a:solidFill>
                  <a:schemeClr val="accent5"/>
                </a:solidFill>
              </a:rPr>
              <a:t>()</a:t>
            </a:r>
            <a:r>
              <a:rPr lang="zh-CN" altLang="en-US" dirty="0">
                <a:solidFill>
                  <a:schemeClr val="accent5"/>
                </a:solidFill>
              </a:rPr>
              <a:t>都定义在</a:t>
            </a:r>
            <a:r>
              <a:rPr lang="en-US" altLang="zh-CN" dirty="0" err="1">
                <a:solidFill>
                  <a:schemeClr val="accent5"/>
                </a:solidFill>
              </a:rPr>
              <a:t>segment.c</a:t>
            </a:r>
            <a:r>
              <a:rPr lang="zh-CN" altLang="en-US" dirty="0">
                <a:solidFill>
                  <a:schemeClr val="accent5"/>
                </a:solidFill>
              </a:rPr>
              <a:t>中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896D-6253-4387-9970-811ACCC9552C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854960" y="5798150"/>
            <a:ext cx="520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nemu</a:t>
            </a:r>
            <a:r>
              <a:rPr lang="en-US" altLang="zh-CN" sz="2800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2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src</a:t>
            </a:r>
            <a:r>
              <a:rPr lang="en-US" altLang="zh-CN" sz="2800" dirty="0">
                <a:solidFill>
                  <a:schemeClr val="accent5"/>
                </a:solidFill>
                <a:latin typeface="Consolas" panose="020B0609020204030204" pitchFamily="49" charset="0"/>
              </a:rPr>
              <a:t>/memory/</a:t>
            </a:r>
            <a:r>
              <a:rPr lang="en-US" altLang="zh-CN" sz="2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memory.c</a:t>
            </a:r>
            <a:endParaRPr lang="zh-CN" altLang="en-US" sz="28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76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分段机制（勘误）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114816"/>
          </a:xfrm>
        </p:spPr>
        <p:txBody>
          <a:bodyPr>
            <a:normAutofit/>
          </a:bodyPr>
          <a:lstStyle/>
          <a:p>
            <a:r>
              <a:rPr lang="en-US" altLang="zh-CN" dirty="0"/>
              <a:t>NEMU</a:t>
            </a:r>
            <a:r>
              <a:rPr lang="zh-CN" altLang="en-US" dirty="0"/>
              <a:t>中开启保护模式</a:t>
            </a:r>
            <a:endParaRPr lang="en-US" altLang="zh-CN" dirty="0"/>
          </a:p>
          <a:p>
            <a:pPr lvl="1"/>
            <a:r>
              <a:rPr lang="zh-CN" altLang="en-US" dirty="0"/>
              <a:t>添加操作码为</a:t>
            </a:r>
            <a:r>
              <a:rPr lang="en-US" altLang="zh-CN" dirty="0"/>
              <a:t>8E</a:t>
            </a:r>
            <a:r>
              <a:rPr lang="zh-CN" altLang="en-US" dirty="0"/>
              <a:t>的</a:t>
            </a:r>
            <a:r>
              <a:rPr lang="en-US" altLang="zh-CN" dirty="0" err="1"/>
              <a:t>mov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2"/>
            <a:r>
              <a:rPr lang="zh-CN" altLang="en-US" dirty="0"/>
              <a:t>查阅</a:t>
            </a:r>
            <a:r>
              <a:rPr lang="en-US" altLang="zh-CN" dirty="0"/>
              <a:t>i386</a:t>
            </a:r>
            <a:r>
              <a:rPr lang="zh-CN" altLang="en-US" dirty="0"/>
              <a:t>手册</a:t>
            </a:r>
            <a:endParaRPr lang="en-US" altLang="zh-CN" dirty="0"/>
          </a:p>
          <a:p>
            <a:pPr lvl="3"/>
            <a:r>
              <a:rPr lang="zh-CN" altLang="en-US" dirty="0"/>
              <a:t>勘误：</a:t>
            </a:r>
            <a:r>
              <a:rPr lang="en-US" altLang="zh-CN" dirty="0"/>
              <a:t>Page 345 of 421</a:t>
            </a:r>
          </a:p>
          <a:p>
            <a:pPr lvl="3"/>
            <a:r>
              <a:rPr lang="en-US" altLang="zh-CN" dirty="0">
                <a:solidFill>
                  <a:srgbClr val="92D050"/>
                </a:solidFill>
              </a:rPr>
              <a:t>- 8D /r MOV </a:t>
            </a:r>
            <a:r>
              <a:rPr lang="en-US" altLang="zh-CN" dirty="0" err="1">
                <a:solidFill>
                  <a:srgbClr val="92D050"/>
                </a:solidFill>
              </a:rPr>
              <a:t>Sreg,r</a:t>
            </a:r>
            <a:r>
              <a:rPr lang="en-US" altLang="zh-CN" dirty="0">
                <a:solidFill>
                  <a:srgbClr val="92D050"/>
                </a:solidFill>
              </a:rPr>
              <a:t>/m16 2/5,pm=18/19 Move r/m word to segment register</a:t>
            </a:r>
          </a:p>
          <a:p>
            <a:pPr lvl="3"/>
            <a:r>
              <a:rPr lang="en-US" altLang="zh-CN" dirty="0">
                <a:solidFill>
                  <a:srgbClr val="C00000"/>
                </a:solidFill>
              </a:rPr>
              <a:t>+ 8E /r MOV </a:t>
            </a:r>
            <a:r>
              <a:rPr lang="en-US" altLang="zh-CN" dirty="0" err="1">
                <a:solidFill>
                  <a:srgbClr val="C00000"/>
                </a:solidFill>
              </a:rPr>
              <a:t>Sreg,r</a:t>
            </a:r>
            <a:r>
              <a:rPr lang="en-US" altLang="zh-CN" dirty="0">
                <a:solidFill>
                  <a:srgbClr val="C00000"/>
                </a:solidFill>
              </a:rPr>
              <a:t>/m16 2/5,pm=18/19 Move r/m word to segment register</a:t>
            </a:r>
          </a:p>
          <a:p>
            <a:pPr lvl="3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1F29-C4A5-44A9-846C-EE86E9634107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416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分段机制（勘误）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38" y="1513071"/>
            <a:ext cx="6023238" cy="4627925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3890682" y="4130553"/>
            <a:ext cx="2700170" cy="656601"/>
          </a:xfrm>
          <a:custGeom>
            <a:avLst/>
            <a:gdLst>
              <a:gd name="connsiteX0" fmla="*/ 0 w 2700170"/>
              <a:gd name="connsiteY0" fmla="*/ 581297 h 656601"/>
              <a:gd name="connsiteX1" fmla="*/ 1452283 w 2700170"/>
              <a:gd name="connsiteY1" fmla="*/ 384 h 656601"/>
              <a:gd name="connsiteX2" fmla="*/ 2700170 w 2700170"/>
              <a:gd name="connsiteY2" fmla="*/ 656601 h 65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70" h="656601">
                <a:moveTo>
                  <a:pt x="0" y="581297"/>
                </a:moveTo>
                <a:cubicBezTo>
                  <a:pt x="501127" y="284565"/>
                  <a:pt x="1002255" y="-12167"/>
                  <a:pt x="1452283" y="384"/>
                </a:cubicBezTo>
                <a:cubicBezTo>
                  <a:pt x="1902311" y="12935"/>
                  <a:pt x="2301240" y="334768"/>
                  <a:pt x="2700170" y="656601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C1F8-3446-4FDE-8147-597C238C4DD9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157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Include/</a:t>
            </a:r>
            <a:r>
              <a:rPr lang="en-US" altLang="zh-CN" dirty="0" err="1"/>
              <a:t>config.h</a:t>
            </a:r>
            <a:r>
              <a:rPr lang="zh-CN" altLang="en-US" dirty="0"/>
              <a:t>中定义</a:t>
            </a:r>
            <a:r>
              <a:rPr lang="en-US" altLang="zh-CN" dirty="0"/>
              <a:t>#define IA32_SEG</a:t>
            </a:r>
          </a:p>
          <a:p>
            <a:r>
              <a:rPr lang="en-US" altLang="zh-CN" dirty="0"/>
              <a:t>Kernel</a:t>
            </a:r>
            <a:r>
              <a:rPr lang="zh-CN" altLang="en-US" dirty="0"/>
              <a:t>初始化行为改变</a:t>
            </a:r>
            <a:endParaRPr lang="en-US" altLang="zh-CN" dirty="0"/>
          </a:p>
          <a:p>
            <a:pPr lvl="1"/>
            <a:r>
              <a:rPr lang="zh-CN" altLang="en-US" dirty="0"/>
              <a:t>初始化段表和</a:t>
            </a:r>
            <a:r>
              <a:rPr lang="en-US" altLang="zh-CN" dirty="0"/>
              <a:t>GDTR</a:t>
            </a:r>
          </a:p>
          <a:p>
            <a:pPr lvl="1"/>
            <a:r>
              <a:rPr lang="zh-CN" altLang="en-US" dirty="0"/>
              <a:t>打开</a:t>
            </a:r>
            <a:r>
              <a:rPr lang="en-US" altLang="zh-CN" dirty="0"/>
              <a:t>CR0</a:t>
            </a:r>
            <a:r>
              <a:rPr lang="zh-CN" altLang="en-US" dirty="0"/>
              <a:t>中</a:t>
            </a:r>
            <a:r>
              <a:rPr lang="en-US" altLang="zh-CN" dirty="0"/>
              <a:t>PE</a:t>
            </a:r>
            <a:r>
              <a:rPr lang="zh-CN" altLang="en-US" dirty="0"/>
              <a:t>位的开关</a:t>
            </a:r>
            <a:endParaRPr lang="en-US" altLang="zh-CN" dirty="0"/>
          </a:p>
          <a:p>
            <a:pPr lvl="1"/>
            <a:r>
              <a:rPr lang="zh-CN" altLang="en-US" dirty="0"/>
              <a:t>装填各段寄存器（同时使用</a:t>
            </a:r>
            <a:r>
              <a:rPr lang="en-US" altLang="zh-CN" dirty="0" err="1"/>
              <a:t>load_sreg</a:t>
            </a:r>
            <a:r>
              <a:rPr lang="en-US" altLang="zh-CN" dirty="0"/>
              <a:t>()</a:t>
            </a:r>
            <a:r>
              <a:rPr lang="zh-CN" altLang="en-US" dirty="0"/>
              <a:t>填入隐藏部分）</a:t>
            </a:r>
            <a:endParaRPr lang="en-US" altLang="zh-CN" dirty="0"/>
          </a:p>
          <a:p>
            <a:r>
              <a:rPr lang="en-US" altLang="zh-CN" dirty="0"/>
              <a:t>NEMU</a:t>
            </a:r>
            <a:r>
              <a:rPr lang="zh-CN" altLang="en-US" dirty="0"/>
              <a:t>访存行为改变</a:t>
            </a:r>
            <a:endParaRPr lang="en-US" altLang="zh-CN" dirty="0"/>
          </a:p>
          <a:p>
            <a:pPr lvl="1"/>
            <a:r>
              <a:rPr lang="zh-CN" altLang="en-US" dirty="0"/>
              <a:t>开机初始化</a:t>
            </a:r>
            <a:r>
              <a:rPr lang="en-US" altLang="zh-CN" dirty="0"/>
              <a:t>CR0</a:t>
            </a:r>
            <a:r>
              <a:rPr lang="zh-CN" altLang="en-US" dirty="0"/>
              <a:t>和</a:t>
            </a:r>
            <a:r>
              <a:rPr lang="en-US" altLang="zh-CN" dirty="0"/>
              <a:t>GDTR</a:t>
            </a:r>
            <a:r>
              <a:rPr lang="zh-CN" altLang="en-US" dirty="0"/>
              <a:t>，配置为实模式</a:t>
            </a:r>
            <a:endParaRPr lang="en-US" altLang="zh-CN" dirty="0"/>
          </a:p>
          <a:p>
            <a:pPr lvl="1"/>
            <a:r>
              <a:rPr lang="zh-CN" altLang="en-US" dirty="0"/>
              <a:t>操作数地址从</a:t>
            </a:r>
            <a:r>
              <a:rPr lang="en-US" altLang="zh-CN" dirty="0"/>
              <a:t>32</a:t>
            </a:r>
            <a:r>
              <a:rPr lang="zh-CN" altLang="en-US" dirty="0"/>
              <a:t>物理地址变为</a:t>
            </a:r>
            <a:r>
              <a:rPr lang="en-US" altLang="zh-CN" dirty="0"/>
              <a:t>48</a:t>
            </a:r>
            <a:r>
              <a:rPr lang="zh-CN" altLang="en-US" dirty="0"/>
              <a:t>位逻辑地址</a:t>
            </a:r>
            <a:endParaRPr lang="en-US" altLang="zh-CN" dirty="0"/>
          </a:p>
          <a:p>
            <a:pPr lvl="1"/>
            <a:r>
              <a:rPr lang="en-US" altLang="zh-CN" dirty="0" err="1"/>
              <a:t>vaddr_read</a:t>
            </a:r>
            <a:r>
              <a:rPr lang="en-US" altLang="zh-CN" dirty="0"/>
              <a:t>()/write()</a:t>
            </a:r>
            <a:r>
              <a:rPr lang="zh-CN" altLang="en-US" dirty="0"/>
              <a:t>时要根据条件判断是否进行段级地址转换</a:t>
            </a:r>
            <a:endParaRPr lang="en-US" altLang="zh-CN" dirty="0"/>
          </a:p>
          <a:p>
            <a:pPr lvl="1"/>
            <a:r>
              <a:rPr lang="zh-CN" altLang="en-US" dirty="0"/>
              <a:t>转换得到的线性地址目前阶段作为物理地址使用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60516-6F3A-405C-88CB-AC04B248B3EA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30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9800" y="3906386"/>
            <a:ext cx="7772400" cy="856646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zh-CN" sz="2400" dirty="0"/>
            </a:br>
            <a:br>
              <a:rPr lang="en-US" altLang="zh-CN" sz="3600" dirty="0"/>
            </a:br>
            <a:r>
              <a:rPr lang="zh-CN" altLang="en-US" sz="3600" dirty="0"/>
              <a:t>祝大家学习快乐，身心健康！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09800" y="5004937"/>
            <a:ext cx="7315200" cy="1505932"/>
          </a:xfrm>
        </p:spPr>
        <p:txBody>
          <a:bodyPr/>
          <a:lstStyle/>
          <a:p>
            <a:pPr algn="l"/>
            <a:r>
              <a:rPr lang="zh-CN" altLang="en-US" dirty="0"/>
              <a:t>欢迎大家踊跃参加问卷调查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46F99-EA09-439A-8611-6A8D1D1506CE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09801" y="3721720"/>
            <a:ext cx="1829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 3-2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到此结束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09800" y="217963"/>
            <a:ext cx="44678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PA 3-1</a:t>
            </a:r>
            <a:r>
              <a:rPr lang="zh-CN" altLang="en-US" sz="3600" dirty="0">
                <a:solidFill>
                  <a:srgbClr val="C00000"/>
                </a:solidFill>
              </a:rPr>
              <a:t>截止时间</a:t>
            </a:r>
            <a:endParaRPr lang="en-US" altLang="zh-CN" sz="3600" dirty="0">
              <a:solidFill>
                <a:srgbClr val="C00000"/>
              </a:solidFill>
            </a:endParaRPr>
          </a:p>
          <a:p>
            <a:r>
              <a:rPr lang="en-US" altLang="zh-CN" sz="3600" dirty="0">
                <a:solidFill>
                  <a:srgbClr val="C00000"/>
                </a:solidFill>
              </a:rPr>
              <a:t>2020</a:t>
            </a:r>
            <a:r>
              <a:rPr lang="zh-CN" altLang="en-US" sz="3600" dirty="0">
                <a:solidFill>
                  <a:srgbClr val="C00000"/>
                </a:solidFill>
              </a:rPr>
              <a:t>年</a:t>
            </a:r>
            <a:r>
              <a:rPr lang="en-US" altLang="zh-CN" sz="3600" dirty="0">
                <a:solidFill>
                  <a:srgbClr val="C00000"/>
                </a:solidFill>
              </a:rPr>
              <a:t>12</a:t>
            </a:r>
            <a:r>
              <a:rPr lang="zh-CN" altLang="en-US" sz="3600" dirty="0">
                <a:solidFill>
                  <a:srgbClr val="C00000"/>
                </a:solidFill>
              </a:rPr>
              <a:t>月</a:t>
            </a:r>
            <a:r>
              <a:rPr lang="en-US" altLang="zh-CN" sz="3600" dirty="0">
                <a:solidFill>
                  <a:srgbClr val="C00000"/>
                </a:solidFill>
              </a:rPr>
              <a:t>16</a:t>
            </a:r>
            <a:r>
              <a:rPr lang="zh-CN" altLang="en-US" sz="3600" dirty="0">
                <a:solidFill>
                  <a:srgbClr val="C00000"/>
                </a:solidFill>
              </a:rPr>
              <a:t>日</a:t>
            </a:r>
            <a:r>
              <a:rPr lang="en-US" altLang="zh-CN" sz="3600" dirty="0">
                <a:solidFill>
                  <a:srgbClr val="C00000"/>
                </a:solidFill>
              </a:rPr>
              <a:t>24</a:t>
            </a:r>
            <a:r>
              <a:rPr lang="zh-CN" altLang="en-US" sz="3600" dirty="0">
                <a:solidFill>
                  <a:srgbClr val="C00000"/>
                </a:solidFill>
              </a:rPr>
              <a:t>时</a:t>
            </a:r>
            <a:endParaRPr lang="en-US" altLang="zh-CN" sz="3600" dirty="0">
              <a:solidFill>
                <a:srgbClr val="C00000"/>
              </a:solidFill>
            </a:endParaRPr>
          </a:p>
          <a:p>
            <a:endParaRPr lang="en-US" altLang="zh-CN" sz="3600" dirty="0">
              <a:solidFill>
                <a:srgbClr val="C00000"/>
              </a:solidFill>
            </a:endParaRPr>
          </a:p>
          <a:p>
            <a:r>
              <a:rPr lang="en-US" altLang="zh-CN" sz="3600" dirty="0">
                <a:solidFill>
                  <a:srgbClr val="C00000"/>
                </a:solidFill>
              </a:rPr>
              <a:t>PA 3-2</a:t>
            </a:r>
            <a:r>
              <a:rPr lang="zh-CN" altLang="en-US" sz="3600" dirty="0">
                <a:solidFill>
                  <a:srgbClr val="C00000"/>
                </a:solidFill>
              </a:rPr>
              <a:t>截止时间</a:t>
            </a:r>
            <a:endParaRPr lang="en-US" altLang="zh-CN" sz="3600" dirty="0">
              <a:solidFill>
                <a:srgbClr val="C00000"/>
              </a:solidFill>
            </a:endParaRPr>
          </a:p>
          <a:p>
            <a:r>
              <a:rPr lang="en-US" altLang="zh-CN" sz="3600" dirty="0">
                <a:solidFill>
                  <a:srgbClr val="C00000"/>
                </a:solidFill>
              </a:rPr>
              <a:t>2020</a:t>
            </a:r>
            <a:r>
              <a:rPr lang="zh-CN" altLang="en-US" sz="3600" dirty="0">
                <a:solidFill>
                  <a:srgbClr val="C00000"/>
                </a:solidFill>
              </a:rPr>
              <a:t>年</a:t>
            </a:r>
            <a:r>
              <a:rPr lang="en-US" altLang="zh-CN" sz="3600" dirty="0">
                <a:solidFill>
                  <a:srgbClr val="C00000"/>
                </a:solidFill>
              </a:rPr>
              <a:t>12</a:t>
            </a:r>
            <a:r>
              <a:rPr lang="zh-CN" altLang="en-US" sz="3600" dirty="0">
                <a:solidFill>
                  <a:srgbClr val="C00000"/>
                </a:solidFill>
              </a:rPr>
              <a:t>月</a:t>
            </a:r>
            <a:r>
              <a:rPr lang="en-US" altLang="zh-CN" sz="3600" dirty="0">
                <a:solidFill>
                  <a:srgbClr val="C00000"/>
                </a:solidFill>
              </a:rPr>
              <a:t>23</a:t>
            </a:r>
            <a:r>
              <a:rPr lang="zh-CN" altLang="en-US" sz="3600" dirty="0">
                <a:solidFill>
                  <a:srgbClr val="C00000"/>
                </a:solidFill>
              </a:rPr>
              <a:t>日</a:t>
            </a:r>
            <a:r>
              <a:rPr lang="en-US" altLang="zh-CN" sz="3600" dirty="0">
                <a:solidFill>
                  <a:srgbClr val="C00000"/>
                </a:solidFill>
              </a:rPr>
              <a:t>24</a:t>
            </a:r>
            <a:r>
              <a:rPr lang="zh-CN" altLang="en-US" sz="3600" dirty="0">
                <a:solidFill>
                  <a:srgbClr val="C00000"/>
                </a:solidFill>
              </a:rPr>
              <a:t>时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D11C-E7A2-4C55-A43B-D746E37369F1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6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1190" y="1518251"/>
            <a:ext cx="12852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Physical Address        </a:t>
            </a:r>
            <a:endParaRPr lang="zh-CN" altLang="zh-CN" sz="2000" kern="100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indent="57150" algn="just"/>
            <a:r>
              <a:rPr lang="en-US" altLang="zh-CN" sz="2000" kern="1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0x0                    0x30000         0x100000                      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0x7999999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+------------------+---+---------------+-------------------------------------+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|</a:t>
            </a:r>
            <a:r>
              <a:rPr lang="en-US" altLang="zh-CN" sz="2000" kern="100" dirty="0" err="1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Testcase</a:t>
            </a:r>
            <a:r>
              <a:rPr lang="en-US" altLang="zh-CN" sz="2000" kern="1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ELF File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| ~ |  </a:t>
            </a:r>
            <a:r>
              <a:rPr lang="en-US" altLang="zh-CN" sz="2000" kern="100" dirty="0" err="1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kernel.img</a:t>
            </a:r>
            <a:r>
              <a:rPr lang="en-US" altLang="zh-CN" sz="2000" kern="100" dirty="0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  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|      </a:t>
            </a:r>
            <a:r>
              <a:rPr lang="en-US" altLang="zh-CN" sz="2000" kern="100" dirty="0" err="1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testcase</a:t>
            </a:r>
            <a:r>
              <a:rPr lang="en-US" altLang="zh-CN" sz="2000" kern="100" dirty="0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binary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               |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+------------------+---+---------------+-------------------------------------+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4449749" y="608441"/>
            <a:ext cx="12700" cy="4876800"/>
          </a:xfrm>
          <a:prstGeom prst="bentConnector3">
            <a:avLst>
              <a:gd name="adj1" fmla="val 6892173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下箭头 5"/>
          <p:cNvSpPr/>
          <p:nvPr/>
        </p:nvSpPr>
        <p:spPr>
          <a:xfrm>
            <a:off x="3840149" y="2865865"/>
            <a:ext cx="1924050" cy="1014372"/>
          </a:xfrm>
          <a:prstGeom prst="downArrow">
            <a:avLst>
              <a:gd name="adj1" fmla="val 65029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loader()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63586" y="4220936"/>
            <a:ext cx="4033157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kernel</a:t>
            </a:r>
            <a:r>
              <a:rPr lang="zh-CN" altLang="en-US" dirty="0"/>
              <a:t>能够读写用户程序的内存区域，是完成</a:t>
            </a:r>
            <a:r>
              <a:rPr lang="en-US" altLang="zh-CN" dirty="0"/>
              <a:t>loader</a:t>
            </a:r>
            <a:r>
              <a:rPr lang="zh-CN" altLang="en-US" dirty="0"/>
              <a:t>功能所必须的</a:t>
            </a:r>
          </a:p>
        </p:txBody>
      </p:sp>
    </p:spTree>
    <p:extLst>
      <p:ext uri="{BB962C8B-B14F-4D97-AF65-F5344CB8AC3E}">
        <p14:creationId xmlns:p14="http://schemas.microsoft.com/office/powerpoint/2010/main" val="41888261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特权等级为什么要涉及</a:t>
            </a:r>
            <a:r>
              <a:rPr lang="en-US" altLang="zh-CN" dirty="0"/>
              <a:t>CPL</a:t>
            </a:r>
            <a:r>
              <a:rPr lang="zh-CN" altLang="en-US" dirty="0"/>
              <a:t>和</a:t>
            </a:r>
            <a:r>
              <a:rPr lang="en-US" altLang="zh-CN" dirty="0"/>
              <a:t>RPL</a:t>
            </a:r>
            <a:r>
              <a:rPr lang="zh-CN" altLang="en-US" dirty="0"/>
              <a:t>两个东西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91" y="2866762"/>
            <a:ext cx="2069018" cy="20690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44309" y="3269509"/>
            <a:ext cx="175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11</a:t>
            </a:r>
          </a:p>
        </p:txBody>
      </p:sp>
      <p:cxnSp>
        <p:nvCxnSpPr>
          <p:cNvPr id="16" name="直接箭头连接符 15"/>
          <p:cNvCxnSpPr>
            <a:endCxn id="18" idx="1"/>
          </p:cNvCxnSpPr>
          <p:nvPr/>
        </p:nvCxnSpPr>
        <p:spPr>
          <a:xfrm flipV="1">
            <a:off x="2873829" y="1838383"/>
            <a:ext cx="2211578" cy="11560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07" y="1099128"/>
            <a:ext cx="1433118" cy="147851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486605" y="1336613"/>
            <a:ext cx="129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00</a:t>
            </a:r>
          </a:p>
        </p:txBody>
      </p:sp>
      <p:cxnSp>
        <p:nvCxnSpPr>
          <p:cNvPr id="22" name="直接箭头连接符 21"/>
          <p:cNvCxnSpPr>
            <a:stCxn id="21" idx="2"/>
          </p:cNvCxnSpPr>
          <p:nvPr/>
        </p:nvCxnSpPr>
        <p:spPr>
          <a:xfrm>
            <a:off x="7311719" y="1982944"/>
            <a:ext cx="2020895" cy="14712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3550825"/>
            <a:ext cx="1886654" cy="15659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53093" y="2875180"/>
            <a:ext cx="36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PA</a:t>
            </a:r>
            <a:r>
              <a:rPr lang="zh-CN" altLang="en-US" i="1" dirty="0"/>
              <a:t> </a:t>
            </a:r>
            <a:r>
              <a:rPr lang="en-US" altLang="zh-CN" i="1" dirty="0"/>
              <a:t>4</a:t>
            </a:r>
            <a:r>
              <a:rPr lang="zh-CN" altLang="en-US" i="1" dirty="0"/>
              <a:t>要实现的</a:t>
            </a:r>
            <a:r>
              <a:rPr lang="en-US" altLang="zh-CN" i="1" dirty="0"/>
              <a:t>in/out</a:t>
            </a:r>
            <a:r>
              <a:rPr lang="zh-CN" altLang="en-US" i="1" dirty="0"/>
              <a:t>指令</a:t>
            </a:r>
            <a:r>
              <a:rPr lang="en-US" altLang="zh-CN" i="1" dirty="0"/>
              <a:t>-&gt;</a:t>
            </a:r>
            <a:r>
              <a:rPr lang="zh-CN" altLang="en-US" i="1" dirty="0"/>
              <a:t>写磁盘</a:t>
            </a:r>
            <a:endParaRPr lang="en-US" altLang="zh-CN" i="1" dirty="0"/>
          </a:p>
        </p:txBody>
      </p:sp>
      <p:cxnSp>
        <p:nvCxnSpPr>
          <p:cNvPr id="25" name="直接箭头连接符 24"/>
          <p:cNvCxnSpPr>
            <a:endCxn id="24" idx="1"/>
          </p:cNvCxnSpPr>
          <p:nvPr/>
        </p:nvCxnSpPr>
        <p:spPr>
          <a:xfrm>
            <a:off x="4553093" y="3784600"/>
            <a:ext cx="4375007" cy="5491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 rot="651842">
            <a:off x="6875509" y="3935781"/>
            <a:ext cx="401935" cy="401934"/>
            <a:chOff x="8237048" y="2577638"/>
            <a:chExt cx="401935" cy="401934"/>
          </a:xfrm>
        </p:grpSpPr>
        <p:cxnSp>
          <p:nvCxnSpPr>
            <p:cNvPr id="27" name="直接连接符 26"/>
            <p:cNvCxnSpPr/>
            <p:nvPr/>
          </p:nvCxnSpPr>
          <p:spPr>
            <a:xfrm flipH="1">
              <a:off x="8237048" y="2577638"/>
              <a:ext cx="401934" cy="401934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6200000" flipH="1">
              <a:off x="8237049" y="2577638"/>
              <a:ext cx="401934" cy="401934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5127975" y="4158716"/>
            <a:ext cx="161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ring 3 </a:t>
            </a:r>
            <a:r>
              <a:rPr lang="zh-CN" altLang="en-US" dirty="0"/>
              <a:t>不允许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019854" y="2179143"/>
            <a:ext cx="161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ring 0 </a:t>
            </a:r>
            <a:r>
              <a:rPr lang="zh-CN" altLang="en-US" dirty="0"/>
              <a:t>可以</a:t>
            </a:r>
          </a:p>
        </p:txBody>
      </p:sp>
    </p:spTree>
    <p:extLst>
      <p:ext uri="{BB962C8B-B14F-4D97-AF65-F5344CB8AC3E}">
        <p14:creationId xmlns:p14="http://schemas.microsoft.com/office/powerpoint/2010/main" val="3469143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五边形 13"/>
          <p:cNvSpPr/>
          <p:nvPr/>
        </p:nvSpPr>
        <p:spPr>
          <a:xfrm rot="16200000">
            <a:off x="8348736" y="2204705"/>
            <a:ext cx="3135086" cy="2170381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特权等级为什么要涉及</a:t>
            </a:r>
            <a:r>
              <a:rPr lang="en-US" altLang="zh-CN" dirty="0"/>
              <a:t>CPL</a:t>
            </a:r>
            <a:r>
              <a:rPr lang="zh-CN" altLang="en-US" dirty="0"/>
              <a:t>和</a:t>
            </a:r>
            <a:r>
              <a:rPr lang="en-US" altLang="zh-CN" dirty="0"/>
              <a:t>RPL</a:t>
            </a:r>
            <a:r>
              <a:rPr lang="zh-CN" altLang="en-US" dirty="0"/>
              <a:t>两个东西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74" y="3084843"/>
            <a:ext cx="1223010" cy="16328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19824" y="3084843"/>
            <a:ext cx="11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DPL = 00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91" y="2866762"/>
            <a:ext cx="2069018" cy="20690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44309" y="3269509"/>
            <a:ext cx="175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11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582048" y="3667648"/>
            <a:ext cx="45418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130550" y="2433905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</a:t>
            </a:r>
            <a:r>
              <a:rPr lang="zh-CN" altLang="en-US" dirty="0"/>
              <a:t>的最低</a:t>
            </a:r>
            <a:r>
              <a:rPr lang="en-US" altLang="zh-CN" dirty="0"/>
              <a:t>2</a:t>
            </a:r>
            <a:r>
              <a:rPr lang="zh-CN" altLang="en-US" dirty="0"/>
              <a:t>位</a:t>
            </a:r>
          </a:p>
        </p:txBody>
      </p:sp>
      <p:cxnSp>
        <p:nvCxnSpPr>
          <p:cNvPr id="13" name="直接箭头连接符 12"/>
          <p:cNvCxnSpPr>
            <a:stCxn id="3" idx="2"/>
          </p:cNvCxnSpPr>
          <p:nvPr/>
        </p:nvCxnSpPr>
        <p:spPr>
          <a:xfrm flipH="1">
            <a:off x="3670300" y="2803237"/>
            <a:ext cx="368300" cy="46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6227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五边形 13"/>
          <p:cNvSpPr/>
          <p:nvPr/>
        </p:nvSpPr>
        <p:spPr>
          <a:xfrm rot="16200000">
            <a:off x="8348736" y="2204705"/>
            <a:ext cx="3135086" cy="2170381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特权等级为什么要涉及</a:t>
            </a:r>
            <a:r>
              <a:rPr lang="en-US" altLang="zh-CN" dirty="0"/>
              <a:t>CPL</a:t>
            </a:r>
            <a:r>
              <a:rPr lang="zh-CN" altLang="en-US" dirty="0"/>
              <a:t>和</a:t>
            </a:r>
            <a:r>
              <a:rPr lang="en-US" altLang="zh-CN" dirty="0"/>
              <a:t>RPL</a:t>
            </a:r>
            <a:r>
              <a:rPr lang="zh-CN" altLang="en-US" dirty="0"/>
              <a:t>两个东西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74" y="3084843"/>
            <a:ext cx="1223010" cy="16328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19824" y="3084843"/>
            <a:ext cx="11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DPL = 00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91" y="2866762"/>
            <a:ext cx="2069018" cy="20690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44309" y="3269509"/>
            <a:ext cx="175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11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582048" y="3667648"/>
            <a:ext cx="45418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654501" y="2966729"/>
            <a:ext cx="141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CPL &gt; DPL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RPL &gt; DPL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7244862" y="3454175"/>
            <a:ext cx="401934" cy="401934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>
            <a:off x="7244863" y="3454175"/>
            <a:ext cx="401934" cy="401934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2951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五边形 13"/>
          <p:cNvSpPr/>
          <p:nvPr/>
        </p:nvSpPr>
        <p:spPr>
          <a:xfrm rot="16200000">
            <a:off x="8348736" y="2204705"/>
            <a:ext cx="3135086" cy="2170381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特权等级为什么要涉及</a:t>
            </a:r>
            <a:r>
              <a:rPr lang="en-US" altLang="zh-CN" dirty="0"/>
              <a:t>CPL</a:t>
            </a:r>
            <a:r>
              <a:rPr lang="zh-CN" altLang="en-US" dirty="0"/>
              <a:t>和</a:t>
            </a:r>
            <a:r>
              <a:rPr lang="en-US" altLang="zh-CN" dirty="0"/>
              <a:t>RPL</a:t>
            </a:r>
            <a:r>
              <a:rPr lang="zh-CN" altLang="en-US" dirty="0"/>
              <a:t>两个东西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74" y="3084843"/>
            <a:ext cx="1223010" cy="16328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19824" y="3084843"/>
            <a:ext cx="11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DPL = 00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91" y="2866762"/>
            <a:ext cx="2069018" cy="20690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44309" y="3269509"/>
            <a:ext cx="175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11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endCxn id="18" idx="1"/>
          </p:cNvCxnSpPr>
          <p:nvPr/>
        </p:nvCxnSpPr>
        <p:spPr>
          <a:xfrm flipV="1">
            <a:off x="2873829" y="1838383"/>
            <a:ext cx="2211578" cy="11560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07" y="1099128"/>
            <a:ext cx="1433118" cy="147851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7311719" y="1982944"/>
            <a:ext cx="2020895" cy="14712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486605" y="1336613"/>
            <a:ext cx="12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00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57848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五边形 13"/>
          <p:cNvSpPr/>
          <p:nvPr/>
        </p:nvSpPr>
        <p:spPr>
          <a:xfrm rot="16200000">
            <a:off x="8348736" y="2204705"/>
            <a:ext cx="3135086" cy="2170381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特权等级为什么要涉及</a:t>
            </a:r>
            <a:r>
              <a:rPr lang="en-US" altLang="zh-CN" dirty="0"/>
              <a:t>CPL</a:t>
            </a:r>
            <a:r>
              <a:rPr lang="zh-CN" altLang="en-US" dirty="0"/>
              <a:t>和</a:t>
            </a:r>
            <a:r>
              <a:rPr lang="en-US" altLang="zh-CN" dirty="0"/>
              <a:t>RPL</a:t>
            </a:r>
            <a:r>
              <a:rPr lang="zh-CN" altLang="en-US" dirty="0"/>
              <a:t>两个东西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405C-DF3C-4745-8E04-DF82DA1A078F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8354-912D-4711-BE61-A200277BC859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25970" y="5340924"/>
            <a:ext cx="6678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RPL can be used to insure that privileged code does not access a segment on behalf of an application program unless the program itself has access privileges for that segment.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74" y="3084843"/>
            <a:ext cx="1223010" cy="16328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19824" y="3084843"/>
            <a:ext cx="11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DPL = 00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91" y="2866762"/>
            <a:ext cx="2069018" cy="20690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44309" y="3269509"/>
            <a:ext cx="175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11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endCxn id="18" idx="1"/>
          </p:cNvCxnSpPr>
          <p:nvPr/>
        </p:nvCxnSpPr>
        <p:spPr>
          <a:xfrm flipV="1">
            <a:off x="2873829" y="1838383"/>
            <a:ext cx="2211578" cy="11560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07" y="1099128"/>
            <a:ext cx="1433118" cy="147851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486605" y="1336613"/>
            <a:ext cx="12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CPL = 00</a:t>
            </a:r>
          </a:p>
          <a:p>
            <a:r>
              <a:rPr lang="en-US" altLang="zh-CN" dirty="0"/>
              <a:t>RPL = 11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21" idx="2"/>
          </p:cNvCxnSpPr>
          <p:nvPr/>
        </p:nvCxnSpPr>
        <p:spPr>
          <a:xfrm>
            <a:off x="7311719" y="1982944"/>
            <a:ext cx="2020895" cy="14712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785592" y="2692437"/>
            <a:ext cx="141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CPL &lt; DPL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RPL &gt; DPL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 rot="2334116">
            <a:off x="7958386" y="2387297"/>
            <a:ext cx="401935" cy="401934"/>
            <a:chOff x="8237048" y="2577638"/>
            <a:chExt cx="401935" cy="401934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8237048" y="2577638"/>
              <a:ext cx="401934" cy="401934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16200000" flipH="1">
              <a:off x="8237049" y="2577638"/>
              <a:ext cx="401934" cy="401934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88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1190" y="1518251"/>
            <a:ext cx="12852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Physical Address        </a:t>
            </a:r>
            <a:endParaRPr lang="zh-CN" altLang="zh-CN" sz="2000" kern="100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indent="57150" algn="just"/>
            <a:r>
              <a:rPr lang="en-US" altLang="zh-CN" sz="2000" kern="100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0x0                    0x30000         0x100000                      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0x7999999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+------------------+---+---------------+-------------------------------------+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|</a:t>
            </a:r>
            <a:r>
              <a:rPr lang="en-US" altLang="zh-CN" sz="2000" kern="100" dirty="0" err="1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Testcase</a:t>
            </a:r>
            <a:r>
              <a:rPr lang="en-US" altLang="zh-CN" sz="2000" kern="100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ELF File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| ~ |  </a:t>
            </a:r>
            <a:r>
              <a:rPr lang="en-US" altLang="zh-CN" sz="2000" kern="100" dirty="0" err="1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kernel.img</a:t>
            </a:r>
            <a:r>
              <a:rPr lang="en-US" altLang="zh-CN" sz="2000" kern="100" dirty="0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  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|      </a:t>
            </a:r>
            <a:r>
              <a:rPr lang="en-US" altLang="zh-CN" sz="2000" kern="100" dirty="0" err="1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testcase</a:t>
            </a:r>
            <a:r>
              <a:rPr lang="en-US" altLang="zh-CN" sz="2000" kern="100" dirty="0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binary</a:t>
            </a:r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                |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57200" algn="just"/>
            <a:r>
              <a:rPr lang="en-US" altLang="zh-CN" sz="2000" kern="100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anose="020B0609020204030204" pitchFamily="49" charset="0"/>
              </a:rPr>
              <a:t>+------------------+---+---------------+-------------------------------------+</a:t>
            </a:r>
            <a:endParaRPr lang="zh-CN" altLang="zh-CN" sz="2000" kern="100" dirty="0">
              <a:solidFill>
                <a:prstClr val="black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7" name="肘形连接符 6"/>
          <p:cNvCxnSpPr/>
          <p:nvPr/>
        </p:nvCxnSpPr>
        <p:spPr>
          <a:xfrm rot="5400000">
            <a:off x="7046843" y="2358226"/>
            <a:ext cx="12700" cy="1072101"/>
          </a:xfrm>
          <a:prstGeom prst="bentConnector3">
            <a:avLst>
              <a:gd name="adj1" fmla="val 367826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/>
          <p:nvPr/>
        </p:nvCxnSpPr>
        <p:spPr>
          <a:xfrm rot="5400000">
            <a:off x="6362368" y="1266909"/>
            <a:ext cx="12700" cy="3254734"/>
          </a:xfrm>
          <a:prstGeom prst="bentConnector3">
            <a:avLst>
              <a:gd name="adj1" fmla="val 9250433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368996" y="3363401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用户程序修改自身代码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002697" y="4215515"/>
            <a:ext cx="208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用户程序修改操作系统代码和数据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856383" y="2178657"/>
            <a:ext cx="259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>
                <a:solidFill>
                  <a:srgbClr val="C00000"/>
                </a:solidFill>
                <a:latin typeface="Consolas" panose="020B0609020204030204" pitchFamily="49" charset="0"/>
              </a:rPr>
              <a:t>xxxxx</a:t>
            </a:r>
            <a:endParaRPr lang="zh-CN" altLang="en-US" sz="48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37583" y="2178657"/>
            <a:ext cx="259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>
                <a:solidFill>
                  <a:srgbClr val="C0000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3600" dirty="0" err="1">
                <a:solidFill>
                  <a:srgbClr val="C00000"/>
                </a:solidFill>
                <a:latin typeface="Consolas" panose="020B0609020204030204" pitchFamily="49" charset="0"/>
              </a:rPr>
              <a:t>CODE</a:t>
            </a:r>
            <a:r>
              <a:rPr lang="en-US" altLang="zh-CN" sz="4800" dirty="0" err="1">
                <a:solidFill>
                  <a:srgbClr val="C00000"/>
                </a:solidFill>
                <a:latin typeface="Consolas" panose="020B0609020204030204" pitchFamily="49" charset="0"/>
              </a:rPr>
              <a:t>x</a:t>
            </a:r>
            <a:endParaRPr lang="zh-CN" altLang="en-US" sz="48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09530" y="5383033"/>
            <a:ext cx="7235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具有不同功能的内存区域，应当为不同的程序规定不同的访问权限</a:t>
            </a:r>
          </a:p>
        </p:txBody>
      </p:sp>
      <p:cxnSp>
        <p:nvCxnSpPr>
          <p:cNvPr id="10" name="肘形连接符 9"/>
          <p:cNvCxnSpPr/>
          <p:nvPr/>
        </p:nvCxnSpPr>
        <p:spPr>
          <a:xfrm rot="16200000">
            <a:off x="8525786" y="1914634"/>
            <a:ext cx="12700" cy="1072101"/>
          </a:xfrm>
          <a:prstGeom prst="bentConnector3">
            <a:avLst>
              <a:gd name="adj1" fmla="val 3678260"/>
            </a:avLst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698923" y="4245366"/>
            <a:ext cx="2930978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/>
              <a:t>用户程序不应当能够修改</a:t>
            </a:r>
            <a:r>
              <a:rPr lang="en-US" altLang="zh-CN" sz="2000" dirty="0"/>
              <a:t>kernel</a:t>
            </a:r>
            <a:r>
              <a:rPr lang="zh-CN" altLang="en-US" sz="2000" dirty="0"/>
              <a:t>和自身的代码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33645" y="903715"/>
            <a:ext cx="2930978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/>
              <a:t>用户程序可以修改自己的数据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29476" y="2379711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√√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√√</a:t>
            </a:r>
          </a:p>
        </p:txBody>
      </p:sp>
    </p:spTree>
    <p:extLst>
      <p:ext uri="{BB962C8B-B14F-4D97-AF65-F5344CB8AC3E}">
        <p14:creationId xmlns:p14="http://schemas.microsoft.com/office/powerpoint/2010/main" val="2404299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分段机制的动机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8" y="1377643"/>
            <a:ext cx="2809790" cy="2809790"/>
          </a:xfrm>
          <a:prstGeom prst="rect">
            <a:avLst/>
          </a:prstGeom>
        </p:spPr>
      </p:pic>
      <p:pic>
        <p:nvPicPr>
          <p:cNvPr id="5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08" y="1886031"/>
            <a:ext cx="3452105" cy="23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箭头 5"/>
          <p:cNvSpPr/>
          <p:nvPr/>
        </p:nvSpPr>
        <p:spPr>
          <a:xfrm>
            <a:off x="5677711" y="3764607"/>
            <a:ext cx="1770434" cy="1945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15064" y="313962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妥善组织</a:t>
            </a:r>
            <a:r>
              <a:rPr lang="zh-CN" altLang="en-US" dirty="0"/>
              <a:t>，并</a:t>
            </a:r>
            <a:r>
              <a:rPr lang="zh-CN" altLang="en-US" dirty="0">
                <a:solidFill>
                  <a:srgbClr val="0070C0"/>
                </a:solidFill>
              </a:rPr>
              <a:t>提供保护</a:t>
            </a:r>
          </a:p>
        </p:txBody>
      </p:sp>
      <p:sp>
        <p:nvSpPr>
          <p:cNvPr id="8" name="矩形 7"/>
          <p:cNvSpPr/>
          <p:nvPr/>
        </p:nvSpPr>
        <p:spPr>
          <a:xfrm>
            <a:off x="1942769" y="4739791"/>
            <a:ext cx="393569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妥善组织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从第</a:t>
            </a:r>
            <a:r>
              <a:rPr lang="en-US" altLang="zh-CN" dirty="0">
                <a:solidFill>
                  <a:srgbClr val="C00000"/>
                </a:solidFill>
              </a:rPr>
              <a:t>x</a:t>
            </a:r>
            <a:r>
              <a:rPr lang="zh-CN" altLang="en-US" dirty="0">
                <a:solidFill>
                  <a:srgbClr val="C00000"/>
                </a:solidFill>
              </a:rPr>
              <a:t>格开始，连续</a:t>
            </a:r>
            <a:r>
              <a:rPr lang="en-US" altLang="zh-CN" dirty="0">
                <a:solidFill>
                  <a:srgbClr val="C00000"/>
                </a:solidFill>
              </a:rPr>
              <a:t>n</a:t>
            </a:r>
            <a:r>
              <a:rPr lang="zh-CN" altLang="en-US" dirty="0">
                <a:solidFill>
                  <a:srgbClr val="C00000"/>
                </a:solidFill>
              </a:rPr>
              <a:t>格，只能放熟食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从第</a:t>
            </a:r>
            <a:r>
              <a:rPr lang="en-US" altLang="zh-CN" dirty="0">
                <a:solidFill>
                  <a:srgbClr val="C00000"/>
                </a:solidFill>
              </a:rPr>
              <a:t>y</a:t>
            </a:r>
            <a:r>
              <a:rPr lang="zh-CN" altLang="en-US" dirty="0">
                <a:solidFill>
                  <a:srgbClr val="C00000"/>
                </a:solidFill>
              </a:rPr>
              <a:t>格开始，连续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zh-CN" altLang="en-US" dirty="0">
                <a:solidFill>
                  <a:srgbClr val="C00000"/>
                </a:solidFill>
              </a:rPr>
              <a:t>格，只能放生食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……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211581" y="4739791"/>
            <a:ext cx="272382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提供保护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熟食只能厨师长才能存取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生食只要帮厨就能存取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……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667D-FC09-4E50-B827-8FBE9E6A863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3ADF-2866-4548-BACE-1B3086B65D7C}" type="datetime1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23691" y="1560534"/>
            <a:ext cx="2241887" cy="132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/>
              <a:t>把同一种功能和访问控制类型的数据归类放在一起，统一提供保护</a:t>
            </a:r>
          </a:p>
        </p:txBody>
      </p:sp>
    </p:spTree>
    <p:extLst>
      <p:ext uri="{BB962C8B-B14F-4D97-AF65-F5344CB8AC3E}">
        <p14:creationId xmlns:p14="http://schemas.microsoft.com/office/powerpoint/2010/main" val="379552889"/>
      </p:ext>
    </p:extLst>
  </p:cSld>
  <p:clrMapOvr>
    <a:masterClrMapping/>
  </p:clrMapOvr>
</p:sld>
</file>

<file path=ppt/theme/theme1.xml><?xml version="1.0" encoding="utf-8"?>
<a:theme xmlns:a="http://schemas.openxmlformats.org/drawingml/2006/main" name="2020_spring_pa_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_spring_pa_0.potx" id="{CD899C44-F7E7-496C-93F0-05E13267D550}" vid="{64846133-22F5-44B5-8BAA-27BBFA17D25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2020_spring_pa_0</Template>
  <TotalTime>237</TotalTime>
  <Words>9321</Words>
  <Application>Microsoft Office PowerPoint</Application>
  <PresentationFormat>宽屏</PresentationFormat>
  <Paragraphs>1541</Paragraphs>
  <Slides>74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1" baseType="lpstr">
      <vt:lpstr>MS Gothic</vt:lpstr>
      <vt:lpstr>等线</vt:lpstr>
      <vt:lpstr>微软雅黑</vt:lpstr>
      <vt:lpstr>幼圆</vt:lpstr>
      <vt:lpstr>Arial</vt:lpstr>
      <vt:lpstr>Consolas</vt:lpstr>
      <vt:lpstr>2020_spring_pa_0</vt:lpstr>
      <vt:lpstr>PA 3-2  分段机制的模拟</vt:lpstr>
      <vt:lpstr>PA 3的总体任务（以餐厅为类比）</vt:lpstr>
      <vt:lpstr>前情提要（PA 3-1）</vt:lpstr>
      <vt:lpstr>对内存进行分段保护的动机和基本思想</vt:lpstr>
      <vt:lpstr>分段机制的动机</vt:lpstr>
      <vt:lpstr>分段机制的动机</vt:lpstr>
      <vt:lpstr>PowerPoint 演示文稿</vt:lpstr>
      <vt:lpstr>PowerPoint 演示文稿</vt:lpstr>
      <vt:lpstr>分段机制的动机</vt:lpstr>
      <vt:lpstr>分段机制的动机</vt:lpstr>
      <vt:lpstr>如何保存分段信息？</vt:lpstr>
      <vt:lpstr>如何保存分段信息？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分段机制的具体实现方案</vt:lpstr>
      <vt:lpstr>分段机制：实模式 – 现在NEMU的访存模式</vt:lpstr>
      <vt:lpstr>分段机制：实模式 – 现在NEMU的访存模式</vt:lpstr>
      <vt:lpstr>分段机制：启动过程</vt:lpstr>
      <vt:lpstr>分段机制：启动之后</vt:lpstr>
      <vt:lpstr>分段机制</vt:lpstr>
      <vt:lpstr>分段机制（那个‘开关’）</vt:lpstr>
      <vt:lpstr>分段机制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分段机制（地址转换）</vt:lpstr>
      <vt:lpstr>PA中对于分段机制的模拟</vt:lpstr>
      <vt:lpstr>分段机制（开启分段机制）</vt:lpstr>
      <vt:lpstr>分段机制（Kernel初始化段表）</vt:lpstr>
      <vt:lpstr>分段机制（Kernel初始化段表）</vt:lpstr>
      <vt:lpstr>分段机制（NEMU功能升级）</vt:lpstr>
      <vt:lpstr>分段机制（NEMU功能升级）</vt:lpstr>
      <vt:lpstr>分段机制（NEMU功能升级）</vt:lpstr>
      <vt:lpstr>分段机制（NEMU功能升级）</vt:lpstr>
      <vt:lpstr>分段机制（NEMU功能升级）</vt:lpstr>
      <vt:lpstr>分段机制（勘误）</vt:lpstr>
      <vt:lpstr>分段机制（勘误）</vt:lpstr>
      <vt:lpstr>总结</vt:lpstr>
      <vt:lpstr>  祝大家学习快乐，身心健康！</vt:lpstr>
      <vt:lpstr>特权等级为什么要涉及CPL和RPL两个东西</vt:lpstr>
      <vt:lpstr>特权等级为什么要涉及CPL和RPL两个东西</vt:lpstr>
      <vt:lpstr>特权等级为什么要涉及CPL和RPL两个东西</vt:lpstr>
      <vt:lpstr>特权等级为什么要涉及CPL和RPL两个东西</vt:lpstr>
      <vt:lpstr>特权等级为什么要涉及CPL和RPL两个东西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wangliang</dc:creator>
  <cp:lastModifiedBy>亮 汪</cp:lastModifiedBy>
  <cp:revision>205</cp:revision>
  <dcterms:created xsi:type="dcterms:W3CDTF">2020-04-23T06:50:58Z</dcterms:created>
  <dcterms:modified xsi:type="dcterms:W3CDTF">2020-12-04T05:03:33Z</dcterms:modified>
</cp:coreProperties>
</file>